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8"/>
  </p:notesMasterIdLst>
  <p:sldIdLst>
    <p:sldId id="295" r:id="rId5"/>
    <p:sldId id="297" r:id="rId6"/>
    <p:sldId id="359" r:id="rId7"/>
    <p:sldId id="302" r:id="rId8"/>
    <p:sldId id="361" r:id="rId9"/>
    <p:sldId id="363" r:id="rId10"/>
    <p:sldId id="404" r:id="rId11"/>
    <p:sldId id="405" r:id="rId12"/>
    <p:sldId id="365" r:id="rId13"/>
    <p:sldId id="429" r:id="rId14"/>
    <p:sldId id="367" r:id="rId15"/>
    <p:sldId id="364" r:id="rId16"/>
    <p:sldId id="406" r:id="rId17"/>
    <p:sldId id="407" r:id="rId18"/>
    <p:sldId id="408" r:id="rId19"/>
    <p:sldId id="369" r:id="rId20"/>
    <p:sldId id="409" r:id="rId21"/>
    <p:sldId id="321" r:id="rId22"/>
    <p:sldId id="372" r:id="rId23"/>
    <p:sldId id="410" r:id="rId24"/>
    <p:sldId id="411" r:id="rId25"/>
    <p:sldId id="374" r:id="rId26"/>
    <p:sldId id="412" r:id="rId27"/>
    <p:sldId id="413" r:id="rId28"/>
    <p:sldId id="414" r:id="rId29"/>
    <p:sldId id="415" r:id="rId30"/>
    <p:sldId id="416" r:id="rId31"/>
    <p:sldId id="380" r:id="rId32"/>
    <p:sldId id="417" r:id="rId33"/>
    <p:sldId id="420" r:id="rId34"/>
    <p:sldId id="421" r:id="rId35"/>
    <p:sldId id="422" r:id="rId36"/>
    <p:sldId id="375" r:id="rId37"/>
    <p:sldId id="376" r:id="rId38"/>
    <p:sldId id="377" r:id="rId39"/>
    <p:sldId id="378" r:id="rId40"/>
    <p:sldId id="419" r:id="rId41"/>
    <p:sldId id="382" r:id="rId42"/>
    <p:sldId id="423" r:id="rId43"/>
    <p:sldId id="424" r:id="rId44"/>
    <p:sldId id="381" r:id="rId45"/>
    <p:sldId id="384" r:id="rId46"/>
    <p:sldId id="383" r:id="rId47"/>
    <p:sldId id="425" r:id="rId48"/>
    <p:sldId id="389" r:id="rId49"/>
    <p:sldId id="390" r:id="rId50"/>
    <p:sldId id="426" r:id="rId51"/>
    <p:sldId id="391" r:id="rId52"/>
    <p:sldId id="392" r:id="rId53"/>
    <p:sldId id="393" r:id="rId54"/>
    <p:sldId id="394" r:id="rId55"/>
    <p:sldId id="396" r:id="rId56"/>
    <p:sldId id="397" r:id="rId57"/>
    <p:sldId id="427" r:id="rId58"/>
    <p:sldId id="398" r:id="rId59"/>
    <p:sldId id="428" r:id="rId60"/>
    <p:sldId id="403" r:id="rId61"/>
    <p:sldId id="399" r:id="rId62"/>
    <p:sldId id="400" r:id="rId63"/>
    <p:sldId id="401" r:id="rId64"/>
    <p:sldId id="402" r:id="rId65"/>
    <p:sldId id="360" r:id="rId66"/>
    <p:sldId id="266"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51DDD85-3AC9-475A-9072-9A7049CF6780}">
          <p14:sldIdLst>
            <p14:sldId id="295"/>
            <p14:sldId id="297"/>
            <p14:sldId id="359"/>
          </p14:sldIdLst>
        </p14:section>
        <p14:section name="Part 1 Design &amp; Landscape" id="{FEFEF69D-AC60-47BA-9A34-B7D2AD0740AD}">
          <p14:sldIdLst>
            <p14:sldId id="302"/>
            <p14:sldId id="361"/>
            <p14:sldId id="363"/>
            <p14:sldId id="404"/>
            <p14:sldId id="405"/>
            <p14:sldId id="365"/>
            <p14:sldId id="429"/>
            <p14:sldId id="367"/>
          </p14:sldIdLst>
        </p14:section>
        <p14:section name="Part 2 Community Wellbeing &amp; Engagement" id="{BA50D09A-3AED-4976-A39B-569BA2796396}">
          <p14:sldIdLst>
            <p14:sldId id="364"/>
            <p14:sldId id="406"/>
            <p14:sldId id="407"/>
            <p14:sldId id="408"/>
            <p14:sldId id="369"/>
            <p14:sldId id="409"/>
            <p14:sldId id="321"/>
          </p14:sldIdLst>
        </p14:section>
        <p14:section name="Part 3 COMMUNITY WELLBEING &amp; ENGAGEMENT" id="{ACC176DB-6B3F-426B-9E0C-413A3D507005}">
          <p14:sldIdLst>
            <p14:sldId id="372"/>
            <p14:sldId id="410"/>
            <p14:sldId id="411"/>
            <p14:sldId id="374"/>
            <p14:sldId id="412"/>
            <p14:sldId id="413"/>
            <p14:sldId id="414"/>
            <p14:sldId id="415"/>
            <p14:sldId id="416"/>
            <p14:sldId id="380"/>
          </p14:sldIdLst>
        </p14:section>
        <p14:section name="Part 4 Environmental Sustainability" id="{6254E1BC-CE96-4E16-AD4B-406BC6BAD8BD}">
          <p14:sldIdLst>
            <p14:sldId id="417"/>
            <p14:sldId id="420"/>
            <p14:sldId id="421"/>
            <p14:sldId id="422"/>
            <p14:sldId id="375"/>
            <p14:sldId id="376"/>
            <p14:sldId id="377"/>
            <p14:sldId id="378"/>
            <p14:sldId id="419"/>
          </p14:sldIdLst>
        </p14:section>
        <p14:section name="Part 5 Biodiversity Conservation" id="{910A262A-1C2C-460E-A3B4-44EA251EC24D}">
          <p14:sldIdLst>
            <p14:sldId id="382"/>
            <p14:sldId id="423"/>
            <p14:sldId id="424"/>
            <p14:sldId id="381"/>
            <p14:sldId id="384"/>
            <p14:sldId id="383"/>
            <p14:sldId id="425"/>
            <p14:sldId id="389"/>
            <p14:sldId id="390"/>
            <p14:sldId id="426"/>
            <p14:sldId id="391"/>
          </p14:sldIdLst>
        </p14:section>
        <p14:section name="Part 6 Maintenance" id="{C968FC9D-C84D-4597-9940-DCFC40A5832F}">
          <p14:sldIdLst>
            <p14:sldId id="392"/>
            <p14:sldId id="393"/>
            <p14:sldId id="394"/>
            <p14:sldId id="396"/>
            <p14:sldId id="397"/>
            <p14:sldId id="427"/>
            <p14:sldId id="398"/>
            <p14:sldId id="428"/>
            <p14:sldId id="403"/>
            <p14:sldId id="399"/>
            <p14:sldId id="400"/>
            <p14:sldId id="401"/>
          </p14:sldIdLst>
        </p14:section>
        <p14:section name="Bonus" id="{1A6472B8-2939-47AA-A79E-77E1E53ADD26}">
          <p14:sldIdLst>
            <p14:sldId id="402"/>
          </p14:sldIdLst>
        </p14:section>
        <p14:section name="Summary" id="{DA541E8D-65A6-4AE5-9494-5FA5E02B5CF5}">
          <p14:sldIdLst>
            <p14:sldId id="360"/>
            <p14:sldId id="26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LOKE (NPARKS)" initials="PL(" lastIdx="1" clrIdx="0">
    <p:extLst>
      <p:ext uri="{19B8F6BF-5375-455C-9EA6-DF929625EA0E}">
        <p15:presenceInfo xmlns:p15="http://schemas.microsoft.com/office/powerpoint/2012/main" userId="Pamela LOKE (NP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00" autoAdjust="0"/>
  </p:normalViewPr>
  <p:slideViewPr>
    <p:cSldViewPr>
      <p:cViewPr varScale="1">
        <p:scale>
          <a:sx n="62" d="100"/>
          <a:sy n="62" d="100"/>
        </p:scale>
        <p:origin x="804" y="48"/>
      </p:cViewPr>
      <p:guideLst>
        <p:guide orient="horz" pos="2160"/>
        <p:guide pos="3840"/>
      </p:guideLst>
    </p:cSldViewPr>
  </p:slideViewPr>
  <p:notesTextViewPr>
    <p:cViewPr>
      <p:scale>
        <a:sx n="3" d="2"/>
        <a:sy n="3" d="2"/>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31T11:53:36.091" idx="1">
    <p:pos x="6716" y="1139"/>
    <p:text>Leave assessors' scores column blank</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99DC3-7834-4A73-8AD3-31B9649EE746}" type="datetimeFigureOut">
              <a:rPr lang="en-GB" smtClean="0"/>
              <a:pPr/>
              <a:t>17/07/2024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58270-FC09-4611-97B9-5AE0CF031F1A}" type="slidenum">
              <a:rPr lang="en-GB" smtClean="0"/>
              <a:pPr/>
              <a:t>‹#›</a:t>
            </a:fld>
            <a:endParaRPr lang="en-GB" dirty="0"/>
          </a:p>
        </p:txBody>
      </p:sp>
    </p:spTree>
    <p:extLst>
      <p:ext uri="{BB962C8B-B14F-4D97-AF65-F5344CB8AC3E}">
        <p14:creationId xmlns:p14="http://schemas.microsoft.com/office/powerpoint/2010/main" val="36794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58270-FC09-4611-97B9-5AE0CF031F1A}" type="slidenum">
              <a:rPr lang="en-GB" smtClean="0"/>
              <a:pPr/>
              <a:t>4</a:t>
            </a:fld>
            <a:endParaRPr lang="en-GB" dirty="0"/>
          </a:p>
        </p:txBody>
      </p:sp>
    </p:spTree>
    <p:extLst>
      <p:ext uri="{BB962C8B-B14F-4D97-AF65-F5344CB8AC3E}">
        <p14:creationId xmlns:p14="http://schemas.microsoft.com/office/powerpoint/2010/main" val="643130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rmAutofit/>
          </a:bodyPr>
          <a:lstStyle>
            <a:lvl1pPr algn="ctr">
              <a:defRPr sz="4000" b="1"/>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A8D07C-F2CE-44B5-AD03-E31FDD2CA492}" type="datetime1">
              <a:rPr lang="en-GB" smtClean="0"/>
              <a:t>17/07/2024</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F0600F34-2388-4D0B-A92A-80E82268C2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747963"/>
            <a:ext cx="10363200" cy="1362075"/>
          </a:xfrm>
        </p:spPr>
        <p:txBody>
          <a:bodyPr anchor="t">
            <a:normAutofit/>
          </a:bodyPr>
          <a:lstStyle>
            <a:lvl1pPr algn="ctr">
              <a:defRPr sz="3200" b="1" cap="all"/>
            </a:lvl1pPr>
          </a:lstStyle>
          <a:p>
            <a:r>
              <a:rPr lang="en-US"/>
              <a:t>Click to edit Master title style</a:t>
            </a:r>
            <a:endParaRPr lang="en-GB"/>
          </a:p>
        </p:txBody>
      </p:sp>
      <p:sp>
        <p:nvSpPr>
          <p:cNvPr id="4" name="Date Placeholder 3"/>
          <p:cNvSpPr>
            <a:spLocks noGrp="1"/>
          </p:cNvSpPr>
          <p:nvPr>
            <p:ph type="dt" sz="half" idx="10"/>
          </p:nvPr>
        </p:nvSpPr>
        <p:spPr/>
        <p:txBody>
          <a:bodyPr/>
          <a:lstStyle/>
          <a:p>
            <a:fld id="{B35015B0-3878-440C-A2CB-F1E2D3CE96D3}" type="datetime1">
              <a:rPr lang="en-GB" smtClean="0"/>
              <a:t>17/07/2024</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D5EAD669-A12A-4C71-91EA-E282279300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3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eria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768"/>
            <a:ext cx="11323884" cy="478539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CEF25930-D53B-4D08-B652-067E0CBA4468}" type="datetime1">
              <a:rPr lang="en-GB" smtClean="0"/>
              <a:t>17/07/2024</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sp>
        <p:nvSpPr>
          <p:cNvPr id="7" name="Title 1">
            <a:extLst>
              <a:ext uri="{FF2B5EF4-FFF2-40B4-BE49-F238E27FC236}">
                <a16:creationId xmlns:a16="http://schemas.microsoft.com/office/drawing/2014/main" id="{C1A90033-238C-4DD7-8C7D-5294825B89F6}"/>
              </a:ext>
            </a:extLst>
          </p:cNvPr>
          <p:cNvSpPr>
            <a:spLocks noGrp="1"/>
          </p:cNvSpPr>
          <p:nvPr>
            <p:ph type="title"/>
          </p:nvPr>
        </p:nvSpPr>
        <p:spPr>
          <a:xfrm>
            <a:off x="609600" y="274638"/>
            <a:ext cx="9474535" cy="905506"/>
          </a:xfrm>
        </p:spPr>
        <p:txBody>
          <a:bodyPr anchor="t">
            <a:normAutofit/>
          </a:bodyPr>
          <a:lstStyle>
            <a:lvl1pPr algn="l">
              <a:defRPr sz="2800" b="1"/>
            </a:lvl1pPr>
          </a:lstStyle>
          <a:p>
            <a:r>
              <a:rPr lang="en-US" dirty="0"/>
              <a:t>Click to edit Master title style</a:t>
            </a:r>
            <a:endParaRPr lang="en-GB" dirty="0"/>
          </a:p>
        </p:txBody>
      </p:sp>
      <p:pic>
        <p:nvPicPr>
          <p:cNvPr id="8" name="Picture 2" descr="C:\Users\usrlyj\Documents\LEAF\LEAF general documents\LEAF Logo.JPG">
            <a:extLst>
              <a:ext uri="{FF2B5EF4-FFF2-40B4-BE49-F238E27FC236}">
                <a16:creationId xmlns:a16="http://schemas.microsoft.com/office/drawing/2014/main" id="{E05BD0D0-E0C5-4905-8EEF-84C5EB4EB00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5186E7-953F-4D12-B9D6-893944558D80}" type="datetime1">
              <a:rPr lang="en-GB" smtClean="0"/>
              <a:t>17/07/2024</a:t>
            </a:fld>
            <a:endParaRPr lang="en-GB" dirty="0"/>
          </a:p>
        </p:txBody>
      </p:sp>
      <p:sp>
        <p:nvSpPr>
          <p:cNvPr id="4" name="Footer Placeholder 3"/>
          <p:cNvSpPr>
            <a:spLocks noGrp="1"/>
          </p:cNvSpPr>
          <p:nvPr>
            <p:ph type="ftr" sz="quarter" idx="11"/>
          </p:nvPr>
        </p:nvSpPr>
        <p:spPr/>
        <p:txBody>
          <a:bodyPr/>
          <a:lstStyle/>
          <a:p>
            <a:r>
              <a:rPr lang="en-US" dirty="0"/>
              <a:t>new parks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94122"/>
          </a:xfrm>
        </p:spPr>
        <p:txBody>
          <a:bodyPr>
            <a:normAutofit/>
          </a:bodyPr>
          <a:lstStyle>
            <a:lvl1pPr algn="l">
              <a:defRPr sz="36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0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3E46FA-D54C-4C92-AB80-1AF701062F40}" type="datetime1">
              <a:rPr lang="en-GB" smtClean="0"/>
              <a:t>17/07/2024</a:t>
            </a:fld>
            <a:endParaRPr lang="en-GB" dirty="0"/>
          </a:p>
        </p:txBody>
      </p:sp>
      <p:sp>
        <p:nvSpPr>
          <p:cNvPr id="4" name="Footer Placeholder 3"/>
          <p:cNvSpPr>
            <a:spLocks noGrp="1"/>
          </p:cNvSpPr>
          <p:nvPr>
            <p:ph type="ftr" sz="quarter" idx="11"/>
          </p:nvPr>
        </p:nvSpPr>
        <p:spPr/>
        <p:txBody>
          <a:bodyPr/>
          <a:lstStyle/>
          <a:p>
            <a:r>
              <a:rPr lang="en-US" dirty="0"/>
              <a:t>new parks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05506"/>
          </a:xfrm>
        </p:spPr>
        <p:txBody>
          <a:bodyPr>
            <a:normAutofit/>
          </a:bodyPr>
          <a:lstStyle>
            <a:lvl1pPr algn="l">
              <a:defRPr sz="28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6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BE9C4C-ECAC-4A76-BF26-B893E65D3EC6}" type="datetime1">
              <a:rPr lang="en-GB" smtClean="0"/>
              <a:t>17/07/2024</a:t>
            </a:fld>
            <a:endParaRPr lang="en-GB" dirty="0"/>
          </a:p>
        </p:txBody>
      </p:sp>
      <p:sp>
        <p:nvSpPr>
          <p:cNvPr id="3" name="Footer Placeholder 2"/>
          <p:cNvSpPr>
            <a:spLocks noGrp="1"/>
          </p:cNvSpPr>
          <p:nvPr>
            <p:ph type="ftr" sz="quarter" idx="11"/>
          </p:nvPr>
        </p:nvSpPr>
        <p:spPr/>
        <p:txBody>
          <a:bodyPr/>
          <a:lstStyle/>
          <a:p>
            <a:r>
              <a:rPr lang="en-US" dirty="0"/>
              <a:t>new parks                    updated 11 Jan 2023</a:t>
            </a:r>
            <a:endParaRPr lang="en-GB" dirty="0"/>
          </a:p>
        </p:txBody>
      </p:sp>
      <p:sp>
        <p:nvSpPr>
          <p:cNvPr id="4" name="Slide Number Placeholder 3"/>
          <p:cNvSpPr>
            <a:spLocks noGrp="1"/>
          </p:cNvSpPr>
          <p:nvPr>
            <p:ph type="sldNum" sz="quarter" idx="12"/>
          </p:nvPr>
        </p:nvSpPr>
        <p:spPr/>
        <p:txBody>
          <a:body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278271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92211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6"/>
            <a:ext cx="10972800" cy="4713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530A4-5FD2-4CBC-A9D7-D195DA872A88}" type="datetime1">
              <a:rPr lang="en-GB" smtClean="0"/>
              <a:t>17/07/2024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new parks                    updated 11 Jan 2023</a:t>
            </a:r>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13860952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6" r:id="rId5"/>
    <p:sldLayoutId id="2147483655" r:id="rId6"/>
  </p:sldLayoutIdLst>
  <p:hf hd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A20-3F18-46D4-B520-EF34383D1449}"/>
              </a:ext>
            </a:extLst>
          </p:cNvPr>
          <p:cNvSpPr>
            <a:spLocks noGrp="1"/>
          </p:cNvSpPr>
          <p:nvPr>
            <p:ph type="ctrTitle"/>
          </p:nvPr>
        </p:nvSpPr>
        <p:spPr/>
        <p:txBody>
          <a:bodyPr>
            <a:noAutofit/>
          </a:bodyPr>
          <a:lstStyle/>
          <a:p>
            <a:r>
              <a:rPr lang="en-SG" sz="3600" dirty="0"/>
              <a:t>&lt;Park Name&gt;</a:t>
            </a:r>
          </a:p>
        </p:txBody>
      </p:sp>
      <p:sp>
        <p:nvSpPr>
          <p:cNvPr id="3" name="Content Placeholder 2">
            <a:extLst>
              <a:ext uri="{FF2B5EF4-FFF2-40B4-BE49-F238E27FC236}">
                <a16:creationId xmlns:a16="http://schemas.microsoft.com/office/drawing/2014/main" id="{F05CB342-EE6C-42D7-9E75-9D82F6B8E0C5}"/>
              </a:ext>
            </a:extLst>
          </p:cNvPr>
          <p:cNvSpPr>
            <a:spLocks noGrp="1"/>
          </p:cNvSpPr>
          <p:nvPr>
            <p:ph type="subTitle" idx="1"/>
          </p:nvPr>
        </p:nvSpPr>
        <p:spPr/>
        <p:txBody>
          <a:bodyPr>
            <a:normAutofit/>
          </a:bodyPr>
          <a:lstStyle/>
          <a:p>
            <a:r>
              <a:rPr lang="en-GB" sz="2400" dirty="0">
                <a:cs typeface="Arial" panose="020B0604020202020204" pitchFamily="34" charset="0"/>
              </a:rPr>
              <a:t>Prepared by: XXX Co.</a:t>
            </a:r>
          </a:p>
          <a:p>
            <a:r>
              <a:rPr lang="en-GB" sz="2400" dirty="0">
                <a:cs typeface="Arial" panose="020B0604020202020204" pitchFamily="34" charset="0"/>
              </a:rPr>
              <a:t>Assessment Date: 01 January 2021</a:t>
            </a:r>
          </a:p>
        </p:txBody>
      </p:sp>
      <p:sp>
        <p:nvSpPr>
          <p:cNvPr id="4" name="Slide Number Placeholder 3">
            <a:extLst>
              <a:ext uri="{FF2B5EF4-FFF2-40B4-BE49-F238E27FC236}">
                <a16:creationId xmlns:a16="http://schemas.microsoft.com/office/drawing/2014/main" id="{E8ADBDFA-4A09-4BA8-B8AA-3827B8571A4E}"/>
              </a:ext>
            </a:extLst>
          </p:cNvPr>
          <p:cNvSpPr>
            <a:spLocks noGrp="1"/>
          </p:cNvSpPr>
          <p:nvPr>
            <p:ph type="sldNum" sz="quarter" idx="12"/>
          </p:nvPr>
        </p:nvSpPr>
        <p:spPr/>
        <p:txBody>
          <a:bodyPr/>
          <a:lstStyle/>
          <a:p>
            <a:fld id="{E5C8A926-C928-45A2-9802-20D0E491F10B}" type="slidenum">
              <a:rPr lang="en-GB" smtClean="0"/>
              <a:pPr/>
              <a:t>1</a:t>
            </a:fld>
            <a:endParaRPr lang="en-GB" dirty="0"/>
          </a:p>
        </p:txBody>
      </p:sp>
      <p:sp>
        <p:nvSpPr>
          <p:cNvPr id="5" name="Footer Placeholder 4">
            <a:extLst>
              <a:ext uri="{FF2B5EF4-FFF2-40B4-BE49-F238E27FC236}">
                <a16:creationId xmlns:a16="http://schemas.microsoft.com/office/drawing/2014/main" id="{3D9B4CCB-C450-D7C9-67B3-C9C48B9F37D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8154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fontScale="90000"/>
          </a:bodyPr>
          <a:lstStyle/>
          <a:p>
            <a:r>
              <a:rPr lang="en-SG" sz="2800" dirty="0"/>
              <a:t>Part 1: Design &amp; Landscape</a:t>
            </a:r>
            <a:br>
              <a:rPr lang="en-SG" sz="2800" dirty="0"/>
            </a:br>
            <a:r>
              <a:rPr lang="en-SG" sz="2000" dirty="0"/>
              <a:t>1.4 </a:t>
            </a:r>
            <a:r>
              <a:rPr lang="en-US" sz="2000" dirty="0"/>
              <a:t>Contemplative Landscape (may refer to Design Guidelines for Contemplative Landscapes) </a:t>
            </a:r>
            <a:endParaRPr lang="en-SG" sz="2000" dirty="0"/>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2551753352"/>
              </p:ext>
            </p:extLst>
          </p:nvPr>
        </p:nvGraphicFramePr>
        <p:xfrm>
          <a:off x="695400" y="1192853"/>
          <a:ext cx="7874445"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76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1.4a </a:t>
                      </a:r>
                      <a:r>
                        <a:rPr lang="en-US" sz="1200" dirty="0"/>
                        <a:t>Contemplative Landscape </a:t>
                      </a:r>
                      <a:endParaRPr lang="en-US" sz="1200" b="1" i="0" u="none" strike="noStrike" dirty="0">
                        <a:solidFill>
                          <a:srgbClr val="000000"/>
                        </a:solidFill>
                        <a:effectLst/>
                        <a:latin typeface="+mn-lt"/>
                      </a:endParaRP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some Contemplative Landscapes components (CLM score less than 3.0)</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moderate Contemplative Landscapes components and implemented enhancement (CLM score between 3.0 – 4.5)</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extensive Contemplative Landscapes components and implemented enhancement (CLM score more than 4.5)</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D3544755-2F34-BFEC-BBEB-3262ED56004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475171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11</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1: Design &amp; Landscape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3171751208"/>
              </p:ext>
            </p:extLst>
          </p:nvPr>
        </p:nvGraphicFramePr>
        <p:xfrm>
          <a:off x="767408" y="2060848"/>
          <a:ext cx="9614258" cy="247812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3622104">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424549153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r>
                        <a:rPr lang="en-US" sz="1800" dirty="0"/>
                        <a:t>1.1</a:t>
                      </a:r>
                      <a:endParaRPr lang="en-SG" sz="1800" dirty="0"/>
                    </a:p>
                  </a:txBody>
                  <a:tcPr anchor="ctr"/>
                </a:tc>
                <a:tc>
                  <a:txBody>
                    <a:bodyPr/>
                    <a:lstStyle/>
                    <a:p>
                      <a:pPr algn="l" fontAlgn="b"/>
                      <a:r>
                        <a:rPr lang="en-US" sz="1800" b="0" i="0" u="none" strike="noStrike" dirty="0">
                          <a:solidFill>
                            <a:srgbClr val="000000"/>
                          </a:solidFill>
                          <a:effectLst/>
                          <a:latin typeface="Calibri" panose="020F0502020204030204" pitchFamily="34" charset="0"/>
                        </a:rPr>
                        <a:t>Overall Landscape Concept and Layout</a:t>
                      </a:r>
                    </a:p>
                  </a:txBody>
                  <a:tcPr marL="0" marR="0" marT="0" marB="0"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r>
                        <a:rPr lang="en-US" sz="1800" dirty="0"/>
                        <a:t>1.2</a:t>
                      </a:r>
                      <a:endParaRPr lang="en-SG" sz="1800" dirty="0"/>
                    </a:p>
                  </a:txBody>
                  <a:tcPr anchor="ctr"/>
                </a:tc>
                <a:tc>
                  <a:txBody>
                    <a:bodyPr/>
                    <a:lstStyle/>
                    <a:p>
                      <a:pPr algn="l" fontAlgn="b"/>
                      <a:r>
                        <a:rPr lang="en-GB" sz="1800" b="0" i="0" u="none" strike="noStrike" dirty="0">
                          <a:solidFill>
                            <a:srgbClr val="000000"/>
                          </a:solidFill>
                          <a:effectLst/>
                          <a:latin typeface="Calibri" panose="020F0502020204030204" pitchFamily="34" charset="0"/>
                        </a:rPr>
                        <a:t>User Comfort</a:t>
                      </a:r>
                    </a:p>
                  </a:txBody>
                  <a:tcPr marL="0" marR="0" marT="0" marB="0"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r>
                        <a:rPr lang="en-US" sz="1800" dirty="0"/>
                        <a:t>1.3*</a:t>
                      </a:r>
                      <a:endParaRPr lang="en-SG" sz="1800" dirty="0"/>
                    </a:p>
                  </a:txBody>
                  <a:tcPr anchor="ctr">
                    <a:lnB w="12700" cap="flat" cmpd="sng" algn="ctr">
                      <a:solidFill>
                        <a:schemeClr val="tx1"/>
                      </a:solidFill>
                      <a:prstDash val="solid"/>
                      <a:round/>
                      <a:headEnd type="none" w="med" len="med"/>
                      <a:tailEnd type="none" w="med" len="med"/>
                    </a:lnB>
                  </a:tcPr>
                </a:tc>
                <a:tc>
                  <a:txBody>
                    <a:bodyPr/>
                    <a:lstStyle/>
                    <a:p>
                      <a:pPr algn="l" fontAlgn="b"/>
                      <a:r>
                        <a:rPr lang="en-GB" sz="1800" b="0" i="0" u="none" strike="noStrike" dirty="0">
                          <a:solidFill>
                            <a:srgbClr val="000000"/>
                          </a:solidFill>
                          <a:effectLst/>
                          <a:latin typeface="Calibri" panose="020F0502020204030204" pitchFamily="34" charset="0"/>
                        </a:rPr>
                        <a:t>Unique Park Features</a:t>
                      </a: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b"/>
                      <a:r>
                        <a:rPr lang="en-SG" sz="1800" dirty="0"/>
                        <a:t>3</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r>
                        <a:rPr lang="en-US" sz="1800" dirty="0"/>
                        <a:t>1.4*</a:t>
                      </a:r>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dirty="0"/>
                        <a:t>Contemplative Landscape </a:t>
                      </a:r>
                      <a:endParaRPr lang="en-GB" sz="1800" b="0" i="0" u="none" strike="noStrike" dirty="0">
                        <a:solidFill>
                          <a:srgbClr val="000000"/>
                        </a:solidFill>
                        <a:effectLst/>
                        <a:latin typeface="Calibri" panose="020F0502020204030204" pitchFamily="34" charset="0"/>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dirty="0"/>
                        <a:t>3</a:t>
                      </a:r>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601635"/>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E824DD42-6322-0F57-5A03-AE17770DC67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56413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831172927"/>
              </p:ext>
            </p:extLst>
          </p:nvPr>
        </p:nvGraphicFramePr>
        <p:xfrm>
          <a:off x="695400" y="1192853"/>
          <a:ext cx="8821757" cy="822960"/>
        </p:xfrm>
        <a:graphic>
          <a:graphicData uri="http://schemas.openxmlformats.org/drawingml/2006/table">
            <a:tbl>
              <a:tblPr>
                <a:tableStyleId>{5940675A-B579-460E-94D1-54222C63F5DA}</a:tableStyleId>
              </a:tblPr>
              <a:tblGrid>
                <a:gridCol w="51123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2.1a </a:t>
                      </a:r>
                      <a:r>
                        <a:rPr lang="en-US" sz="1200" b="1" i="0" u="none" strike="noStrike" dirty="0">
                          <a:solidFill>
                            <a:srgbClr val="000000"/>
                          </a:solidFill>
                          <a:effectLst/>
                          <a:latin typeface="Calibri" panose="020F0502020204030204" pitchFamily="34" charset="0"/>
                        </a:rPr>
                        <a:t>Understanding of wayfinding for users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analysis e.g. demographics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of various factors that affects wayfinding e.g. behaviour and flow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9C762C89-E56F-E20C-7508-04273E2315F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6478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3616905964"/>
              </p:ext>
            </p:extLst>
          </p:nvPr>
        </p:nvGraphicFramePr>
        <p:xfrm>
          <a:off x="695400" y="1192853"/>
          <a:ext cx="9181427"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tools at transport nodes nearest to site entrances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signage and map boards that are moderately effective in directing visitors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various signage and map boards that are clear and user-centric to direct visitors from surrounding transport nodes and at unclear site entrances within 400m radius around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9CCDF15-852E-C37D-BE86-7131BB4E7D7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2275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620483113"/>
              </p:ext>
            </p:extLst>
          </p:nvPr>
        </p:nvGraphicFramePr>
        <p:xfrm>
          <a:off x="695400" y="1192853"/>
          <a:ext cx="7915047"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63238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2.1c </a:t>
                      </a:r>
                      <a:r>
                        <a:rPr lang="en-US" sz="1200" b="1" i="0" u="none" strike="noStrike" dirty="0">
                          <a:solidFill>
                            <a:srgbClr val="000000"/>
                          </a:solidFill>
                          <a:effectLst/>
                          <a:latin typeface="Calibri" panose="020F0502020204030204" pitchFamily="34" charset="0"/>
                        </a:rPr>
                        <a:t>Wayfinding from surrounding areas to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users may experience difficulty in navigating to park from surrounding areas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navigate to the park easily. Park is well integrated with surrounding areas.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2E169200-025D-571B-87C0-90FA31C6A0B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79968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037494471"/>
              </p:ext>
            </p:extLst>
          </p:nvPr>
        </p:nvGraphicFramePr>
        <p:xfrm>
          <a:off x="695400" y="1192853"/>
          <a:ext cx="7133743"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51083">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Wayfinding in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areas of park are tough for users to navigate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effectively navigate at important transport nodes within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6FF6831-B975-67BA-FACC-D66F2527225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18720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979888922"/>
              </p:ext>
            </p:extLst>
          </p:nvPr>
        </p:nvGraphicFramePr>
        <p:xfrm>
          <a:off x="695400" y="1192853"/>
          <a:ext cx="5639892" cy="2377440"/>
        </p:xfrm>
        <a:graphic>
          <a:graphicData uri="http://schemas.openxmlformats.org/drawingml/2006/table">
            <a:tbl>
              <a:tblPr>
                <a:tableStyleId>{5940675A-B579-460E-94D1-54222C63F5DA}</a:tableStyleId>
              </a:tblPr>
              <a:tblGrid>
                <a:gridCol w="399415">
                  <a:extLst>
                    <a:ext uri="{9D8B030D-6E8A-4147-A177-3AD203B41FA5}">
                      <a16:colId xmlns:a16="http://schemas.microsoft.com/office/drawing/2014/main" val="3679446110"/>
                    </a:ext>
                  </a:extLst>
                </a:gridCol>
                <a:gridCol w="3816000">
                  <a:extLst>
                    <a:ext uri="{9D8B030D-6E8A-4147-A177-3AD203B41FA5}">
                      <a16:colId xmlns:a16="http://schemas.microsoft.com/office/drawing/2014/main" val="1452562166"/>
                    </a:ext>
                  </a:extLst>
                </a:gridCol>
                <a:gridCol w="184562">
                  <a:extLst>
                    <a:ext uri="{9D8B030D-6E8A-4147-A177-3AD203B41FA5}">
                      <a16:colId xmlns:a16="http://schemas.microsoft.com/office/drawing/2014/main" val="4108943563"/>
                    </a:ext>
                  </a:extLst>
                </a:gridCol>
                <a:gridCol w="50896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66453188"/>
                    </a:ext>
                  </a:extLst>
                </a:gridCol>
              </a:tblGrid>
              <a:tr h="204023">
                <a:tc gridSpan="3">
                  <a:txBody>
                    <a:bodyPr/>
                    <a:lstStyle/>
                    <a:p>
                      <a:pPr algn="l"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1" u="none" strike="noStrike" dirty="0">
                          <a:effectLst/>
                        </a:rPr>
                        <a:t>2.2a</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Getting to and into park</a:t>
                      </a:r>
                      <a:br>
                        <a:rPr lang="en-US" sz="1200" u="none" strike="noStrike" dirty="0">
                          <a:effectLst/>
                        </a:rPr>
                      </a:br>
                      <a:r>
                        <a:rPr lang="en-US" sz="1200" u="none" strike="noStrike" dirty="0">
                          <a:effectLst/>
                        </a:rPr>
                        <a:t>Provided ramps, hand-railings, drop-off points, carpark lots</a:t>
                      </a:r>
                      <a:endParaRPr lang="en-US" sz="1200" b="1" i="0" u="none" strike="noStrike" dirty="0">
                        <a:solidFill>
                          <a:srgbClr val="000000"/>
                        </a:solidFill>
                        <a:effectLst/>
                        <a:latin typeface="Calibri" panose="020F0502020204030204" pitchFamily="34" charset="0"/>
                      </a:endParaRPr>
                    </a:p>
                  </a:txBody>
                  <a:tcPr marL="45720" marR="45720" anchor="ctr">
                    <a:noFill/>
                  </a:tcP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1" u="none" strike="noStrike" dirty="0">
                          <a:effectLst/>
                        </a:rPr>
                        <a:t>2.2b</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Within park, circulation and wayfinding inside park</a:t>
                      </a:r>
                    </a:p>
                    <a:p>
                      <a:pPr marL="171450" indent="-171450" algn="l" fontAlgn="ctr">
                        <a:buFont typeface="Arial" panose="020B0604020202020204" pitchFamily="34" charset="0"/>
                        <a:buChar char="•"/>
                      </a:pPr>
                      <a:r>
                        <a:rPr lang="en-US" sz="1200" u="none" strike="noStrike" dirty="0">
                          <a:effectLst/>
                        </a:rPr>
                        <a:t>Pathways</a:t>
                      </a:r>
                    </a:p>
                    <a:p>
                      <a:pPr marL="171450" indent="-171450" algn="l" fontAlgn="ctr">
                        <a:buFont typeface="Arial" panose="020B0604020202020204" pitchFamily="34" charset="0"/>
                        <a:buChar char="•"/>
                      </a:pPr>
                      <a:r>
                        <a:rPr lang="en-US" sz="1200" u="none" strike="noStrike" dirty="0">
                          <a:effectLst/>
                        </a:rPr>
                        <a:t>Informational signage for different user groups</a:t>
                      </a:r>
                    </a:p>
                    <a:p>
                      <a:pPr marL="171450" indent="-171450" algn="l" fontAlgn="ctr">
                        <a:buFont typeface="Arial" panose="020B0604020202020204" pitchFamily="34" charset="0"/>
                        <a:buChar char="•"/>
                      </a:pPr>
                      <a:r>
                        <a:rPr lang="en-US" sz="1200" u="none" strike="noStrike" dirty="0">
                          <a:effectLst/>
                        </a:rPr>
                        <a:t>Unobstructed viewing areas suitable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04023">
                <a:tc>
                  <a:txBody>
                    <a:bodyPr/>
                    <a:lstStyle/>
                    <a:p>
                      <a:pPr algn="l" fontAlgn="ctr"/>
                      <a:r>
                        <a:rPr lang="en-GB" sz="1200" b="1" u="none" strike="noStrike" dirty="0">
                          <a:effectLst/>
                        </a:rPr>
                        <a:t>2.2c</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Amenities &amp; facilities</a:t>
                      </a:r>
                    </a:p>
                    <a:p>
                      <a:pPr marL="171450" indent="-171450" algn="l" fontAlgn="ctr">
                        <a:buFont typeface="Arial" panose="020B0604020202020204" pitchFamily="34" charset="0"/>
                        <a:buChar char="•"/>
                      </a:pPr>
                      <a:r>
                        <a:rPr lang="en-US" sz="1200" u="none" strike="noStrike" dirty="0">
                          <a:effectLst/>
                        </a:rPr>
                        <a:t>UD features in toilets, shelters, seats, auto-doors</a:t>
                      </a:r>
                    </a:p>
                    <a:p>
                      <a:pPr marL="171450" indent="-171450" algn="l" fontAlgn="ctr">
                        <a:buFont typeface="Arial" panose="020B0604020202020204" pitchFamily="34" charset="0"/>
                        <a:buChar char="•"/>
                      </a:pPr>
                      <a:r>
                        <a:rPr lang="en-US" sz="1200" u="none" strike="noStrike" dirty="0">
                          <a:effectLst/>
                        </a:rPr>
                        <a:t>Facilities for different user groups, e.g. nursing rooms, seats of varying heights, adjacent space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5" name="Content Placeholder 4">
            <a:extLst>
              <a:ext uri="{FF2B5EF4-FFF2-40B4-BE49-F238E27FC236}">
                <a16:creationId xmlns:a16="http://schemas.microsoft.com/office/drawing/2014/main" id="{EC339DF9-5A7C-590D-A812-E5A09463F19B}"/>
              </a:ext>
            </a:extLst>
          </p:cNvPr>
          <p:cNvSpPr>
            <a:spLocks noGrp="1"/>
          </p:cNvSpPr>
          <p:nvPr>
            <p:ph idx="1"/>
          </p:nvPr>
        </p:nvSpPr>
        <p:spPr>
          <a:xfrm>
            <a:off x="609600" y="3748725"/>
            <a:ext cx="11323884" cy="2377440"/>
          </a:xfrm>
        </p:spPr>
        <p:txBody>
          <a:bodyPr/>
          <a:lstStyle/>
          <a:p>
            <a:endParaRPr lang="en-GB" dirty="0"/>
          </a:p>
        </p:txBody>
      </p:sp>
      <p:sp>
        <p:nvSpPr>
          <p:cNvPr id="2" name="Footer Placeholder 1">
            <a:extLst>
              <a:ext uri="{FF2B5EF4-FFF2-40B4-BE49-F238E27FC236}">
                <a16:creationId xmlns:a16="http://schemas.microsoft.com/office/drawing/2014/main" id="{907580C6-E5D8-1C81-D4B2-F2CD5CA803C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616916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4126466841"/>
              </p:ext>
            </p:extLst>
          </p:nvPr>
        </p:nvGraphicFramePr>
        <p:xfrm>
          <a:off x="695400" y="1192853"/>
          <a:ext cx="7492096"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00000">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Design and creative solutions to enhance accessibility for various user groups </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simple efforts to enhance accessibility E.g. Availability of UD features information online, signages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efforts to enhance accessibility in design and planning stages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056588"/>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holistic approach in planning and design of UD features, including facilities, to enhance accessibility, complementary with overall landscapes and design aesthetics. E.g. Inclusive playgrounds, special routes for different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C199504B-CBCB-ED17-E1EF-B5A8F240631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083679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0612A9-3B92-4674-AD9C-F65AE66FE6E2}"/>
              </a:ext>
            </a:extLst>
          </p:cNvPr>
          <p:cNvSpPr>
            <a:spLocks noGrp="1"/>
          </p:cNvSpPr>
          <p:nvPr>
            <p:ph type="sldNum" sz="quarter" idx="12"/>
          </p:nvPr>
        </p:nvSpPr>
        <p:spPr/>
        <p:txBody>
          <a:bodyPr/>
          <a:lstStyle/>
          <a:p>
            <a:fld id="{E5C8A926-C928-45A2-9802-20D0E491F10B}" type="slidenum">
              <a:rPr lang="en-GB" smtClean="0"/>
              <a:pPr/>
              <a:t>18</a:t>
            </a:fld>
            <a:endParaRPr lang="en-GB" dirty="0"/>
          </a:p>
        </p:txBody>
      </p:sp>
      <p:sp>
        <p:nvSpPr>
          <p:cNvPr id="2" name="Title 1">
            <a:extLst>
              <a:ext uri="{FF2B5EF4-FFF2-40B4-BE49-F238E27FC236}">
                <a16:creationId xmlns:a16="http://schemas.microsoft.com/office/drawing/2014/main" id="{24420F52-8B93-4CCF-B5C4-B8721903A753}"/>
              </a:ext>
            </a:extLst>
          </p:cNvPr>
          <p:cNvSpPr>
            <a:spLocks noGrp="1"/>
          </p:cNvSpPr>
          <p:nvPr>
            <p:ph type="title"/>
          </p:nvPr>
        </p:nvSpPr>
        <p:spPr/>
        <p:txBody>
          <a:bodyPr>
            <a:normAutofit/>
          </a:bodyPr>
          <a:lstStyle/>
          <a:p>
            <a:pPr algn="l"/>
            <a:r>
              <a:rPr lang="en-SG" sz="2800" dirty="0"/>
              <a:t>PART 2: COMMUNITY WELLBEING AND ENGAGEMENT</a:t>
            </a:r>
          </a:p>
        </p:txBody>
      </p:sp>
      <p:graphicFrame>
        <p:nvGraphicFramePr>
          <p:cNvPr id="8" name="Table 6">
            <a:extLst>
              <a:ext uri="{FF2B5EF4-FFF2-40B4-BE49-F238E27FC236}">
                <a16:creationId xmlns:a16="http://schemas.microsoft.com/office/drawing/2014/main" id="{E549B50B-DC7C-4ECF-9E54-D71E0BD94A62}"/>
              </a:ext>
            </a:extLst>
          </p:cNvPr>
          <p:cNvGraphicFramePr>
            <a:graphicFrameLocks noGrp="1"/>
          </p:cNvGraphicFramePr>
          <p:nvPr>
            <p:extLst>
              <p:ext uri="{D42A27DB-BD31-4B8C-83A1-F6EECF244321}">
                <p14:modId xmlns:p14="http://schemas.microsoft.com/office/powerpoint/2010/main" val="1827157251"/>
              </p:ext>
            </p:extLst>
          </p:nvPr>
        </p:nvGraphicFramePr>
        <p:xfrm>
          <a:off x="839416" y="2185315"/>
          <a:ext cx="8987056" cy="174660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351598533"/>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2.1</a:t>
                      </a:r>
                    </a:p>
                  </a:txBody>
                  <a:tcPr marL="45720" marR="45720" anchor="b"/>
                </a:tc>
                <a:tc>
                  <a:txBody>
                    <a:bodyPr/>
                    <a:lstStyle/>
                    <a:p>
                      <a:pPr algn="l" fontAlgn="b"/>
                      <a:r>
                        <a:rPr lang="en-GB" dirty="0"/>
                        <a:t>Wayfinding</a:t>
                      </a:r>
                    </a:p>
                  </a:txBody>
                  <a:tcPr marL="45720" marR="45720"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2.2*</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Universal Design</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6</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14</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4" name="Footer Placeholder 3">
            <a:extLst>
              <a:ext uri="{FF2B5EF4-FFF2-40B4-BE49-F238E27FC236}">
                <a16:creationId xmlns:a16="http://schemas.microsoft.com/office/drawing/2014/main" id="{272DB5D2-4F33-097B-6A4B-597CD3F8976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5160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348880"/>
            <a:ext cx="11323884" cy="377728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696347519"/>
              </p:ext>
            </p:extLst>
          </p:nvPr>
        </p:nvGraphicFramePr>
        <p:xfrm>
          <a:off x="718721" y="1180144"/>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3.1a Understanding of users' usage patterns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understanding of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conducted for various factors E.g. user needs, experience, behaviour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8001714-4F8A-174C-EE26-AE70779BCF5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613434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2</a:t>
            </a:fld>
            <a:endParaRPr lang="en-GB" dirty="0"/>
          </a:p>
        </p:txBody>
      </p:sp>
      <p:sp>
        <p:nvSpPr>
          <p:cNvPr id="2" name="TextBox 1">
            <a:extLst>
              <a:ext uri="{FF2B5EF4-FFF2-40B4-BE49-F238E27FC236}">
                <a16:creationId xmlns:a16="http://schemas.microsoft.com/office/drawing/2014/main" id="{65F915F6-F430-43AA-A351-F2D92F6CEC60}"/>
              </a:ext>
            </a:extLst>
          </p:cNvPr>
          <p:cNvSpPr txBox="1"/>
          <p:nvPr/>
        </p:nvSpPr>
        <p:spPr>
          <a:xfrm>
            <a:off x="4223792" y="836712"/>
            <a:ext cx="3122703" cy="2308324"/>
          </a:xfrm>
          <a:prstGeom prst="rect">
            <a:avLst/>
          </a:prstGeom>
          <a:noFill/>
        </p:spPr>
        <p:txBody>
          <a:bodyPr wrap="square" rtlCol="0">
            <a:spAutoFit/>
          </a:bodyPr>
          <a:lstStyle/>
          <a:p>
            <a:r>
              <a:rPr lang="en-US" dirty="0"/>
              <a:t>Development Owner: </a:t>
            </a:r>
          </a:p>
          <a:p>
            <a:r>
              <a:rPr lang="en-US" b="1" dirty="0"/>
              <a:t>XXX</a:t>
            </a:r>
          </a:p>
          <a:p>
            <a:endParaRPr lang="en-US" b="1" dirty="0"/>
          </a:p>
          <a:p>
            <a:r>
              <a:rPr lang="en-US" dirty="0"/>
              <a:t>Landscape Architect: </a:t>
            </a:r>
          </a:p>
          <a:p>
            <a:r>
              <a:rPr lang="en-US" b="1" dirty="0"/>
              <a:t>XXX</a:t>
            </a:r>
          </a:p>
          <a:p>
            <a:endParaRPr lang="en-SG" dirty="0"/>
          </a:p>
          <a:p>
            <a:r>
              <a:rPr lang="en-SG" dirty="0"/>
              <a:t>Architect: </a:t>
            </a:r>
          </a:p>
          <a:p>
            <a:r>
              <a:rPr lang="en-US" b="1" dirty="0"/>
              <a:t>XXX</a:t>
            </a:r>
            <a:endParaRPr lang="en-SG" b="1" dirty="0"/>
          </a:p>
        </p:txBody>
      </p:sp>
      <p:sp>
        <p:nvSpPr>
          <p:cNvPr id="7" name="TextBox 6">
            <a:extLst>
              <a:ext uri="{FF2B5EF4-FFF2-40B4-BE49-F238E27FC236}">
                <a16:creationId xmlns:a16="http://schemas.microsoft.com/office/drawing/2014/main" id="{CE7A1419-72FB-463D-A94D-DEF1EC7336C4}"/>
              </a:ext>
            </a:extLst>
          </p:cNvPr>
          <p:cNvSpPr txBox="1"/>
          <p:nvPr/>
        </p:nvSpPr>
        <p:spPr>
          <a:xfrm>
            <a:off x="983432" y="836712"/>
            <a:ext cx="3122703" cy="3970318"/>
          </a:xfrm>
          <a:prstGeom prst="rect">
            <a:avLst/>
          </a:prstGeom>
          <a:noFill/>
        </p:spPr>
        <p:txBody>
          <a:bodyPr wrap="square" rtlCol="0">
            <a:spAutoFit/>
          </a:bodyPr>
          <a:lstStyle/>
          <a:p>
            <a:r>
              <a:rPr lang="en-US" dirty="0"/>
              <a:t>Project Name:</a:t>
            </a:r>
          </a:p>
          <a:p>
            <a:r>
              <a:rPr lang="en-US" b="1" dirty="0"/>
              <a:t>XXX</a:t>
            </a:r>
          </a:p>
          <a:p>
            <a:endParaRPr lang="en-US" b="1" dirty="0"/>
          </a:p>
          <a:p>
            <a:r>
              <a:rPr lang="en-US" dirty="0"/>
              <a:t>Type:</a:t>
            </a:r>
          </a:p>
          <a:p>
            <a:r>
              <a:rPr lang="en-US" b="1" dirty="0"/>
              <a:t>Regional/Nature/Town Park</a:t>
            </a:r>
          </a:p>
          <a:p>
            <a:endParaRPr lang="en-US" dirty="0"/>
          </a:p>
          <a:p>
            <a:r>
              <a:rPr lang="en-US" dirty="0"/>
              <a:t>Address: </a:t>
            </a:r>
          </a:p>
          <a:p>
            <a:r>
              <a:rPr lang="en-US" b="1" dirty="0"/>
              <a:t>XXX</a:t>
            </a:r>
          </a:p>
          <a:p>
            <a:endParaRPr lang="en-SG" dirty="0"/>
          </a:p>
          <a:p>
            <a:r>
              <a:rPr lang="en-SG" dirty="0"/>
              <a:t>Site Area: </a:t>
            </a:r>
          </a:p>
          <a:p>
            <a:r>
              <a:rPr lang="en-SG" b="1" dirty="0"/>
              <a:t>XXX</a:t>
            </a:r>
          </a:p>
          <a:p>
            <a:endParaRPr lang="en-SG" dirty="0"/>
          </a:p>
          <a:p>
            <a:r>
              <a:rPr lang="en-SG" dirty="0"/>
              <a:t>Completion Date: </a:t>
            </a:r>
          </a:p>
          <a:p>
            <a:r>
              <a:rPr lang="en-SG" b="1" dirty="0"/>
              <a:t>XXX</a:t>
            </a:r>
          </a:p>
        </p:txBody>
      </p:sp>
      <p:sp>
        <p:nvSpPr>
          <p:cNvPr id="3" name="Footer Placeholder 2">
            <a:extLst>
              <a:ext uri="{FF2B5EF4-FFF2-40B4-BE49-F238E27FC236}">
                <a16:creationId xmlns:a16="http://schemas.microsoft.com/office/drawing/2014/main" id="{BB675A45-0701-AAFF-0201-4EC12C3AF6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3134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20</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137227241"/>
              </p:ext>
            </p:extLst>
          </p:nvPr>
        </p:nvGraphicFramePr>
        <p:xfrm>
          <a:off x="718721" y="1180144"/>
          <a:ext cx="7319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0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3.1b Provision of amenities and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some users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most users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range of amenities and facilities at appropriate locations that support needs of various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14" name="Title 2">
            <a:extLst>
              <a:ext uri="{FF2B5EF4-FFF2-40B4-BE49-F238E27FC236}">
                <a16:creationId xmlns:a16="http://schemas.microsoft.com/office/drawing/2014/main" id="{CD582EBB-B250-A625-2B08-01453FBFA2A1}"/>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9EBF778A-3BD2-A142-E45D-D6CBD15F999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35091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21</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679199606"/>
              </p:ext>
            </p:extLst>
          </p:nvPr>
        </p:nvGraphicFramePr>
        <p:xfrm>
          <a:off x="718721" y="1180144"/>
          <a:ext cx="6383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284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3.1c Design of facilities &amp; amenities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most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incorporates biophilic design elements to encourage wellbeing, encourages social interaction between users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1E3CFE6D-D3EA-35DE-6667-ED9B02C79490}"/>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D72985E9-22C7-43B8-498C-DCA946512EB2}"/>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68611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22</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509777897"/>
              </p:ext>
            </p:extLst>
          </p:nvPr>
        </p:nvGraphicFramePr>
        <p:xfrm>
          <a:off x="695400" y="1180144"/>
          <a:ext cx="7073541"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3.2a Provision of outdoor lighting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Main circulation pathways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of circulation paths, facilities and amenities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or all of park are well-lit and meet recommendations, where possible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3.2 Lighting</a:t>
            </a:r>
            <a:endParaRPr lang="en-SG" sz="2800" dirty="0"/>
          </a:p>
        </p:txBody>
      </p:sp>
      <p:graphicFrame>
        <p:nvGraphicFramePr>
          <p:cNvPr id="9" name="Table 8">
            <a:extLst>
              <a:ext uri="{FF2B5EF4-FFF2-40B4-BE49-F238E27FC236}">
                <a16:creationId xmlns:a16="http://schemas.microsoft.com/office/drawing/2014/main" id="{6F7BC9C8-61C4-B16A-E84A-032A0B7BBF5F}"/>
              </a:ext>
            </a:extLst>
          </p:cNvPr>
          <p:cNvGraphicFramePr>
            <a:graphicFrameLocks noGrp="1"/>
          </p:cNvGraphicFramePr>
          <p:nvPr>
            <p:extLst>
              <p:ext uri="{D42A27DB-BD31-4B8C-83A1-F6EECF244321}">
                <p14:modId xmlns:p14="http://schemas.microsoft.com/office/powerpoint/2010/main" val="3362994357"/>
              </p:ext>
            </p:extLst>
          </p:nvPr>
        </p:nvGraphicFramePr>
        <p:xfrm>
          <a:off x="695400" y="2277424"/>
          <a:ext cx="7073541" cy="10058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3.2b Lighting design and strategies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enhance lighting design and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effective lighting strategies to achieve purposeful objectives e.g. wayfinding, impact on biodiversity, integrate with surrounding landscape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bl>
          </a:graphicData>
        </a:graphic>
      </p:graphicFrame>
      <p:sp>
        <p:nvSpPr>
          <p:cNvPr id="2" name="Footer Placeholder 1">
            <a:extLst>
              <a:ext uri="{FF2B5EF4-FFF2-40B4-BE49-F238E27FC236}">
                <a16:creationId xmlns:a16="http://schemas.microsoft.com/office/drawing/2014/main" id="{073487B3-8C4C-9895-6210-F614FB0670B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654974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23</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210537050"/>
              </p:ext>
            </p:extLst>
          </p:nvPr>
        </p:nvGraphicFramePr>
        <p:xfrm>
          <a:off x="695400" y="1180144"/>
          <a:ext cx="8128223"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01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3.3a Provision of toilets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toilets, may not be sufficient for volume of visitors and size of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for volume of visitors and size of park, equipped with basic amenities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equipped with comprehensive amenities suited for park user groups. e.g. child seats, wheelchair and child-friendly wash basins, shower stalls, bike stand, vending machines, drinking fountain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6901A055-FCA6-A431-C201-86D77EEF76B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477933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492896"/>
            <a:ext cx="11323884" cy="363326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24</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34941851"/>
              </p:ext>
            </p:extLst>
          </p:nvPr>
        </p:nvGraphicFramePr>
        <p:xfrm>
          <a:off x="695400" y="1180144"/>
          <a:ext cx="8960380"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844157">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3.3b Design and placement of toilet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relatively accessible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with good user-centric signage, designed with various natural elements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CA498076-A44E-37AE-FA69-3AABB3E86B1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808008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25</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648787408"/>
              </p:ext>
            </p:extLst>
          </p:nvPr>
        </p:nvGraphicFramePr>
        <p:xfrm>
          <a:off x="695400" y="1180144"/>
          <a:ext cx="8480638"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36441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3.4a Community engagement in park creation process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Ad-hoc engagement of users or community in park creation process e.g. mural painting, tree planting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users in early phases e.g. Public consultation at planning or design stage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various stakeholders from early phases through to park completion e.g. school partnerships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6131F9D3-412A-CABC-DF73-74E498529FB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950160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26</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056238166"/>
              </p:ext>
            </p:extLst>
          </p:nvPr>
        </p:nvGraphicFramePr>
        <p:xfrm>
          <a:off x="695400" y="1180144"/>
          <a:ext cx="9924945"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7808722">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3.4b Community engagement and active stewardship</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engagement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engagement plans of &lt;3years with a significant group through variety of ways or in-depth methods.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long-term engagement plans of &gt;3 years with different groups, through variety of methods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02A3323-6454-5187-B054-B4CE5DCD9E2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714916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27</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77805850"/>
              </p:ext>
            </p:extLst>
          </p:nvPr>
        </p:nvGraphicFramePr>
        <p:xfrm>
          <a:off x="695400" y="1180144"/>
          <a:ext cx="7337828" cy="8229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160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3.4c Opportunities for informal and formal social interaction and cultural events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spaces for opportunities for social interaction and/or events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Designed facilities to </a:t>
                      </a:r>
                      <a:r>
                        <a:rPr lang="en-GB" sz="1200" b="0" i="0" u="none" strike="noStrike" noProof="0" dirty="0">
                          <a:solidFill>
                            <a:srgbClr val="000000"/>
                          </a:solidFill>
                          <a:effectLst/>
                          <a:latin typeface="Calibri" panose="020F0502020204030204" pitchFamily="34" charset="0"/>
                        </a:rPr>
                        <a:t>maximise</a:t>
                      </a:r>
                      <a:r>
                        <a:rPr lang="en-US" sz="1200" b="0" i="0" u="none" strike="noStrike" dirty="0">
                          <a:solidFill>
                            <a:srgbClr val="000000"/>
                          </a:solidFill>
                          <a:effectLst/>
                          <a:latin typeface="Calibri" panose="020F0502020204030204" pitchFamily="34" charset="0"/>
                        </a:rPr>
                        <a:t> and encourage social interaction and formal events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F99D147-03CC-D7EC-5C61-ADAF67936307}"/>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3703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28</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3: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286031027"/>
              </p:ext>
            </p:extLst>
          </p:nvPr>
        </p:nvGraphicFramePr>
        <p:xfrm>
          <a:off x="767408" y="2060848"/>
          <a:ext cx="9055101" cy="2590800"/>
        </p:xfrm>
        <a:graphic>
          <a:graphicData uri="http://schemas.openxmlformats.org/drawingml/2006/table">
            <a:tbl>
              <a:tblPr firstRow="1" bandRow="1">
                <a:tableStyleId>{9D7B26C5-4107-4FEC-AEDC-1716B250A1EF}</a:tableStyleId>
              </a:tblPr>
              <a:tblGrid>
                <a:gridCol w="687705">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2000" b="0" i="0" u="none" strike="noStrike" dirty="0">
                          <a:solidFill>
                            <a:srgbClr val="000000"/>
                          </a:solidFill>
                          <a:effectLst/>
                          <a:latin typeface="Calibri" panose="020F0502020204030204" pitchFamily="34" charset="0"/>
                        </a:rPr>
                        <a:t>3.1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Facilities &amp; Amenities</a:t>
                      </a:r>
                    </a:p>
                  </a:txBody>
                  <a:tcPr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2000" b="0" i="0" u="none" strike="noStrike" dirty="0">
                          <a:solidFill>
                            <a:srgbClr val="000000"/>
                          </a:solidFill>
                          <a:effectLst/>
                          <a:latin typeface="Calibri" panose="020F0502020204030204" pitchFamily="34" charset="0"/>
                        </a:rPr>
                        <a:t>3.2*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Lighting</a:t>
                      </a:r>
                    </a:p>
                  </a:txBody>
                  <a:tcPr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2000" b="0" i="0" u="none" strike="noStrike" dirty="0">
                          <a:solidFill>
                            <a:srgbClr val="000000"/>
                          </a:solidFill>
                          <a:effectLst/>
                          <a:latin typeface="Calibri" panose="020F0502020204030204" pitchFamily="34" charset="0"/>
                        </a:rPr>
                        <a:t>3.3*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Toilets</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1000722650"/>
                  </a:ext>
                </a:extLst>
              </a:tr>
              <a:tr h="276424">
                <a:tc>
                  <a:txBody>
                    <a:bodyPr/>
                    <a:lstStyle/>
                    <a:p>
                      <a:pPr algn="l" fontAlgn="b"/>
                      <a:r>
                        <a:rPr lang="en-GB" sz="2000" b="0" i="0" u="none" strike="noStrike" dirty="0">
                          <a:solidFill>
                            <a:srgbClr val="000000"/>
                          </a:solidFill>
                          <a:effectLst/>
                          <a:latin typeface="Calibri" panose="020F0502020204030204" pitchFamily="34" charset="0"/>
                        </a:rPr>
                        <a:t>3.4*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Community Engagement</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E40A6279-14D9-C076-B3E4-77EFA7FE31D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370701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393510" y="1412776"/>
            <a:ext cx="5539974" cy="471338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2383385058"/>
              </p:ext>
            </p:extLst>
          </p:nvPr>
        </p:nvGraphicFramePr>
        <p:xfrm>
          <a:off x="695400" y="1192853"/>
          <a:ext cx="5552699" cy="1097280"/>
        </p:xfrm>
        <a:graphic>
          <a:graphicData uri="http://schemas.openxmlformats.org/drawingml/2006/table">
            <a:tbl>
              <a:tblPr>
                <a:tableStyleId>{5940675A-B579-460E-94D1-54222C63F5DA}</a:tableStyleId>
              </a:tblPr>
              <a:tblGrid>
                <a:gridCol w="4068000">
                  <a:extLst>
                    <a:ext uri="{9D8B030D-6E8A-4147-A177-3AD203B41FA5}">
                      <a16:colId xmlns:a16="http://schemas.microsoft.com/office/drawing/2014/main" val="3679446110"/>
                    </a:ext>
                  </a:extLst>
                </a:gridCol>
                <a:gridCol w="248846">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19974230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4.1a Percentage of total horticultural waste recycled</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30% </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769982467"/>
              </p:ext>
            </p:extLst>
          </p:nvPr>
        </p:nvGraphicFramePr>
        <p:xfrm>
          <a:off x="695400" y="2290133"/>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4.1b On-site recycling of horticultural waste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some horticultural waste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significant amount (more than 50%) of horticultural waste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graphicFrame>
        <p:nvGraphicFramePr>
          <p:cNvPr id="2" name="Table 1">
            <a:extLst>
              <a:ext uri="{FF2B5EF4-FFF2-40B4-BE49-F238E27FC236}">
                <a16:creationId xmlns:a16="http://schemas.microsoft.com/office/drawing/2014/main" id="{B7A7CB06-4C28-595D-29E0-99522DFD8BB2}"/>
              </a:ext>
            </a:extLst>
          </p:cNvPr>
          <p:cNvGraphicFramePr>
            <a:graphicFrameLocks noGrp="1"/>
          </p:cNvGraphicFramePr>
          <p:nvPr>
            <p:extLst>
              <p:ext uri="{D42A27DB-BD31-4B8C-83A1-F6EECF244321}">
                <p14:modId xmlns:p14="http://schemas.microsoft.com/office/powerpoint/2010/main" val="2149270676"/>
              </p:ext>
            </p:extLst>
          </p:nvPr>
        </p:nvGraphicFramePr>
        <p:xfrm>
          <a:off x="695400" y="3284695"/>
          <a:ext cx="5539974" cy="1280160"/>
        </p:xfrm>
        <a:graphic>
          <a:graphicData uri="http://schemas.openxmlformats.org/drawingml/2006/table">
            <a:tbl>
              <a:tblPr>
                <a:tableStyleId>{5940675A-B579-460E-94D1-54222C63F5DA}</a:tableStyleId>
              </a:tblPr>
              <a:tblGrid>
                <a:gridCol w="4104000">
                  <a:extLst>
                    <a:ext uri="{9D8B030D-6E8A-4147-A177-3AD203B41FA5}">
                      <a16:colId xmlns:a16="http://schemas.microsoft.com/office/drawing/2014/main" val="3679446110"/>
                    </a:ext>
                  </a:extLst>
                </a:gridCol>
                <a:gridCol w="187622">
                  <a:extLst>
                    <a:ext uri="{9D8B030D-6E8A-4147-A177-3AD203B41FA5}">
                      <a16:colId xmlns:a16="http://schemas.microsoft.com/office/drawing/2014/main" val="393296761"/>
                    </a:ext>
                  </a:extLst>
                </a:gridCol>
                <a:gridCol w="51740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8331336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4.1c Use of non-potable water used for irrigation</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10 to &lt;50%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 and requires minimal irrigation for plants to thrive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4" name="Footer Placeholder 3">
            <a:extLst>
              <a:ext uri="{FF2B5EF4-FFF2-40B4-BE49-F238E27FC236}">
                <a16:creationId xmlns:a16="http://schemas.microsoft.com/office/drawing/2014/main" id="{305B2D06-AD68-5B2F-9876-62E5836E78E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5653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D0AD9CA2-A184-43F4-8051-0E5110D2E1A8}"/>
              </a:ext>
            </a:extLst>
          </p:cNvPr>
          <p:cNvSpPr>
            <a:spLocks noGrp="1"/>
          </p:cNvSpPr>
          <p:nvPr>
            <p:ph type="sldNum" sz="quarter" idx="12"/>
          </p:nvPr>
        </p:nvSpPr>
        <p:spPr/>
        <p:txBody>
          <a:bodyPr/>
          <a:lstStyle/>
          <a:p>
            <a:fld id="{E5C8A926-C928-45A2-9802-20D0E491F10B}" type="slidenum">
              <a:rPr lang="en-GB" smtClean="0"/>
              <a:pPr/>
              <a:t>3</a:t>
            </a:fld>
            <a:endParaRPr lang="en-GB" dirty="0"/>
          </a:p>
        </p:txBody>
      </p:sp>
      <p:graphicFrame>
        <p:nvGraphicFramePr>
          <p:cNvPr id="6" name="Table 12">
            <a:extLst>
              <a:ext uri="{FF2B5EF4-FFF2-40B4-BE49-F238E27FC236}">
                <a16:creationId xmlns:a16="http://schemas.microsoft.com/office/drawing/2014/main" id="{AD62102D-95C8-4029-A36A-D08DC9BF4016}"/>
              </a:ext>
            </a:extLst>
          </p:cNvPr>
          <p:cNvGraphicFramePr>
            <a:graphicFrameLocks noGrp="1"/>
          </p:cNvGraphicFramePr>
          <p:nvPr>
            <p:extLst>
              <p:ext uri="{D42A27DB-BD31-4B8C-83A1-F6EECF244321}">
                <p14:modId xmlns:p14="http://schemas.microsoft.com/office/powerpoint/2010/main" val="338264232"/>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23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14</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31</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25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3" name="Footer Placeholder 2">
            <a:extLst>
              <a:ext uri="{FF2B5EF4-FFF2-40B4-BE49-F238E27FC236}">
                <a16:creationId xmlns:a16="http://schemas.microsoft.com/office/drawing/2014/main" id="{615B93A6-41A2-8515-D60C-5C35B0A874D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872713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766334241"/>
              </p:ext>
            </p:extLst>
          </p:nvPr>
        </p:nvGraphicFramePr>
        <p:xfrm>
          <a:off x="695400" y="1180144"/>
          <a:ext cx="8815884" cy="1280160"/>
        </p:xfrm>
        <a:graphic>
          <a:graphicData uri="http://schemas.openxmlformats.org/drawingml/2006/table">
            <a:tbl>
              <a:tblPr>
                <a:tableStyleId>{5940675A-B579-460E-94D1-54222C63F5DA}</a:tableStyleId>
              </a:tblPr>
              <a:tblGrid>
                <a:gridCol w="1224000">
                  <a:extLst>
                    <a:ext uri="{9D8B030D-6E8A-4147-A177-3AD203B41FA5}">
                      <a16:colId xmlns:a16="http://schemas.microsoft.com/office/drawing/2014/main" val="3679446110"/>
                    </a:ext>
                  </a:extLst>
                </a:gridCol>
                <a:gridCol w="6156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4.1d Active energy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incorporate energy-efficient features or use renewable energy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incorporate energy-efficient features or use renewable energy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incorporate energy-efficient features or use renewable energy, significantly reduced energy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1322F3E-A889-F65A-F7C2-82978F5E4EB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791555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2467854667"/>
              </p:ext>
            </p:extLst>
          </p:nvPr>
        </p:nvGraphicFramePr>
        <p:xfrm>
          <a:off x="695400" y="1180144"/>
          <a:ext cx="8020223"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04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4.1e Use of natural daylight and cross ventilation</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 to incorporate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incorporate use of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use natural daylighting and ventilation effectively, significantly reduced need for artificial lighting and cooling equipment for facilities and amenities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9141E674-827E-2F1B-FC7D-7E33AED836C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9379052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96952"/>
            <a:ext cx="11323884" cy="312921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191836216"/>
              </p:ext>
            </p:extLst>
          </p:nvPr>
        </p:nvGraphicFramePr>
        <p:xfrm>
          <a:off x="695400" y="1180144"/>
          <a:ext cx="5968223"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385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4.1f Water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monitor water consumption and reduce water usage e.g. use of water-efficient taps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monitor water consumption and implementations to reduce water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water consumption and implementations to significantly reduce water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0BD91664-9B23-59DF-96F3-69C70893097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85135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F6758F-336F-46BD-8C62-5CBA945B5F51}"/>
              </a:ext>
            </a:extLst>
          </p:cNvPr>
          <p:cNvSpPr>
            <a:spLocks noGrp="1"/>
          </p:cNvSpPr>
          <p:nvPr>
            <p:ph idx="1"/>
          </p:nvPr>
        </p:nvSpPr>
        <p:spPr>
          <a:xfrm>
            <a:off x="609600" y="1988840"/>
            <a:ext cx="11323884" cy="4137325"/>
          </a:xfrm>
        </p:spPr>
        <p:txBody>
          <a:bodyPr/>
          <a:lstStyle/>
          <a:p>
            <a:endParaRPr lang="en-GB" dirty="0"/>
          </a:p>
        </p:txBody>
      </p:sp>
      <p:sp>
        <p:nvSpPr>
          <p:cNvPr id="3" name="Slide Number Placeholder 2">
            <a:extLst>
              <a:ext uri="{FF2B5EF4-FFF2-40B4-BE49-F238E27FC236}">
                <a16:creationId xmlns:a16="http://schemas.microsoft.com/office/drawing/2014/main" id="{9FB69309-E7A1-4044-B41D-B321B23B586B}"/>
              </a:ext>
            </a:extLst>
          </p:cNvPr>
          <p:cNvSpPr>
            <a:spLocks noGrp="1"/>
          </p:cNvSpPr>
          <p:nvPr>
            <p:ph type="sldNum" sz="quarter" idx="12"/>
          </p:nvPr>
        </p:nvSpPr>
        <p:spPr/>
        <p:txBody>
          <a:bodyPr/>
          <a:lstStyle/>
          <a:p>
            <a:fld id="{E5C8A926-C928-45A2-9802-20D0E491F10B}" type="slidenum">
              <a:rPr lang="en-GB" smtClean="0"/>
              <a:pPr/>
              <a:t>33</a:t>
            </a:fld>
            <a:endParaRPr lang="en-GB" dirty="0"/>
          </a:p>
        </p:txBody>
      </p:sp>
      <p:sp>
        <p:nvSpPr>
          <p:cNvPr id="5" name="Title 2">
            <a:extLst>
              <a:ext uri="{FF2B5EF4-FFF2-40B4-BE49-F238E27FC236}">
                <a16:creationId xmlns:a16="http://schemas.microsoft.com/office/drawing/2014/main" id="{66C54EE4-B02A-4F57-8E8A-8B4863A21DFB}"/>
              </a:ext>
            </a:extLst>
          </p:cNvPr>
          <p:cNvSpPr>
            <a:spLocks noGrp="1"/>
          </p:cNvSpPr>
          <p:nvPr>
            <p:ph type="title"/>
          </p:nvPr>
        </p:nvSpPr>
        <p:spPr>
          <a:xfrm>
            <a:off x="609600" y="274638"/>
            <a:ext cx="9474200" cy="904875"/>
          </a:xfrm>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r>
              <a:rPr lang="en-GB" sz="1200" dirty="0"/>
              <a:t> </a:t>
            </a:r>
            <a:endParaRPr lang="en-SG" sz="2800" dirty="0"/>
          </a:p>
        </p:txBody>
      </p:sp>
      <p:graphicFrame>
        <p:nvGraphicFramePr>
          <p:cNvPr id="10" name="Table 9">
            <a:extLst>
              <a:ext uri="{FF2B5EF4-FFF2-40B4-BE49-F238E27FC236}">
                <a16:creationId xmlns:a16="http://schemas.microsoft.com/office/drawing/2014/main" id="{99F8595E-B804-41AF-A8BB-D77F54F2B46B}"/>
              </a:ext>
            </a:extLst>
          </p:cNvPr>
          <p:cNvGraphicFramePr>
            <a:graphicFrameLocks noGrp="1"/>
          </p:cNvGraphicFramePr>
          <p:nvPr>
            <p:extLst>
              <p:ext uri="{D42A27DB-BD31-4B8C-83A1-F6EECF244321}">
                <p14:modId xmlns:p14="http://schemas.microsoft.com/office/powerpoint/2010/main" val="3338139318"/>
              </p:ext>
            </p:extLst>
          </p:nvPr>
        </p:nvGraphicFramePr>
        <p:xfrm>
          <a:off x="695400" y="1192853"/>
          <a:ext cx="7188568" cy="549165"/>
        </p:xfrm>
        <a:graphic>
          <a:graphicData uri="http://schemas.openxmlformats.org/drawingml/2006/table">
            <a:tbl>
              <a:tblPr>
                <a:tableStyleId>{5940675A-B579-460E-94D1-54222C63F5DA}</a:tableStyleId>
              </a:tblPr>
              <a:tblGrid>
                <a:gridCol w="5619990">
                  <a:extLst>
                    <a:ext uri="{9D8B030D-6E8A-4147-A177-3AD203B41FA5}">
                      <a16:colId xmlns:a16="http://schemas.microsoft.com/office/drawing/2014/main" val="3679446110"/>
                    </a:ext>
                  </a:extLst>
                </a:gridCol>
                <a:gridCol w="284666">
                  <a:extLst>
                    <a:ext uri="{9D8B030D-6E8A-4147-A177-3AD203B41FA5}">
                      <a16:colId xmlns:a16="http://schemas.microsoft.com/office/drawing/2014/main" val="393296761"/>
                    </a:ext>
                  </a:extLst>
                </a:gridCol>
                <a:gridCol w="509170">
                  <a:extLst>
                    <a:ext uri="{9D8B030D-6E8A-4147-A177-3AD203B41FA5}">
                      <a16:colId xmlns:a16="http://schemas.microsoft.com/office/drawing/2014/main" val="3697783855"/>
                    </a:ext>
                  </a:extLst>
                </a:gridCol>
                <a:gridCol w="774742">
                  <a:extLst>
                    <a:ext uri="{9D8B030D-6E8A-4147-A177-3AD203B41FA5}">
                      <a16:colId xmlns:a16="http://schemas.microsoft.com/office/drawing/2014/main" val="2353676132"/>
                    </a:ext>
                  </a:extLst>
                </a:gridCol>
              </a:tblGrid>
              <a:tr h="161102">
                <a:tc gridSpan="2">
                  <a:txBody>
                    <a:bodyPr/>
                    <a:lstStyle/>
                    <a:p>
                      <a:pPr algn="l" fontAlgn="ctr"/>
                      <a:r>
                        <a:rPr lang="en-US" sz="1200" b="1" i="0" u="none" strike="noStrike" dirty="0">
                          <a:solidFill>
                            <a:srgbClr val="000000"/>
                          </a:solidFill>
                          <a:effectLst/>
                          <a:latin typeface="Calibri" panose="020F0502020204030204" pitchFamily="34" charset="0"/>
                        </a:rPr>
                        <a:t>4.2a</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74845">
                <a:tc>
                  <a:txBody>
                    <a:bodyPr/>
                    <a:lstStyle/>
                    <a:p>
                      <a:pPr algn="l" fontAlgn="ctr"/>
                      <a:r>
                        <a:rPr lang="en-US" sz="1200" b="1" i="0" u="none" strike="noStrike" dirty="0">
                          <a:solidFill>
                            <a:srgbClr val="000000"/>
                          </a:solidFill>
                          <a:effectLst/>
                          <a:latin typeface="Calibri" panose="020F0502020204030204" pitchFamily="34" charset="0"/>
                        </a:rPr>
                        <a:t>Acquired plants from nurseries under NParks Nursery Accreditation Scheme (NAS)</a:t>
                      </a:r>
                      <a:endParaRPr lang="en-US"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4" name="Footer Placeholder 3">
            <a:extLst>
              <a:ext uri="{FF2B5EF4-FFF2-40B4-BE49-F238E27FC236}">
                <a16:creationId xmlns:a16="http://schemas.microsoft.com/office/drawing/2014/main" id="{342FBF0B-7232-983B-8E27-9ED270D0D88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288600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02846"/>
            <a:ext cx="11323884" cy="2723320"/>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1562433283"/>
              </p:ext>
            </p:extLst>
          </p:nvPr>
        </p:nvGraphicFramePr>
        <p:xfrm>
          <a:off x="695400" y="1192853"/>
          <a:ext cx="5589794" cy="1097280"/>
        </p:xfrm>
        <a:graphic>
          <a:graphicData uri="http://schemas.openxmlformats.org/drawingml/2006/table">
            <a:tbl>
              <a:tblPr>
                <a:tableStyleId>{5940675A-B579-460E-94D1-54222C63F5DA}</a:tableStyleId>
              </a:tblPr>
              <a:tblGrid>
                <a:gridCol w="4032448">
                  <a:extLst>
                    <a:ext uri="{9D8B030D-6E8A-4147-A177-3AD203B41FA5}">
                      <a16:colId xmlns:a16="http://schemas.microsoft.com/office/drawing/2014/main" val="3679446110"/>
                    </a:ext>
                  </a:extLst>
                </a:gridCol>
                <a:gridCol w="321493">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128914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4.2b Sustainable source for construction and landscaping materials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1B5BA86D-202A-1CF8-6F6B-6195DD1C0C5E}"/>
              </a:ext>
            </a:extLst>
          </p:cNvPr>
          <p:cNvGraphicFramePr>
            <a:graphicFrameLocks noGrp="1"/>
          </p:cNvGraphicFramePr>
          <p:nvPr>
            <p:extLst>
              <p:ext uri="{D42A27DB-BD31-4B8C-83A1-F6EECF244321}">
                <p14:modId xmlns:p14="http://schemas.microsoft.com/office/powerpoint/2010/main" val="3422775583"/>
              </p:ext>
            </p:extLst>
          </p:nvPr>
        </p:nvGraphicFramePr>
        <p:xfrm>
          <a:off x="695400" y="2292856"/>
          <a:ext cx="5608223" cy="8229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349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4.2c Exportation of topsoil fill off site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efforts to </a:t>
                      </a:r>
                      <a:r>
                        <a:rPr lang="en-US" sz="1200" b="0" i="0" u="none" strike="noStrike" dirty="0" err="1">
                          <a:solidFill>
                            <a:srgbClr val="000000"/>
                          </a:solidFill>
                          <a:effectLst/>
                          <a:latin typeface="Calibri" panose="020F0502020204030204" pitchFamily="34" charset="0"/>
                        </a:rPr>
                        <a:t>minimise</a:t>
                      </a:r>
                      <a:r>
                        <a:rPr lang="en-US" sz="1200" b="0" i="0" u="none" strike="noStrike" dirty="0">
                          <a:solidFill>
                            <a:srgbClr val="000000"/>
                          </a:solidFill>
                          <a:effectLst/>
                          <a:latin typeface="Calibri" panose="020F0502020204030204" pitchFamily="34" charset="0"/>
                        </a:rPr>
                        <a:t> exportation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Strong efforts to minimise exportation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bl>
          </a:graphicData>
        </a:graphic>
      </p:graphicFrame>
      <p:sp>
        <p:nvSpPr>
          <p:cNvPr id="4" name="Footer Placeholder 3">
            <a:extLst>
              <a:ext uri="{FF2B5EF4-FFF2-40B4-BE49-F238E27FC236}">
                <a16:creationId xmlns:a16="http://schemas.microsoft.com/office/drawing/2014/main" id="{40FFC284-0FFD-E5C8-B094-EDF4E986C14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368452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717032"/>
            <a:ext cx="11323884" cy="240913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51309713"/>
              </p:ext>
            </p:extLst>
          </p:nvPr>
        </p:nvGraphicFramePr>
        <p:xfrm>
          <a:off x="695400" y="1192853"/>
          <a:ext cx="7128792" cy="1097280"/>
        </p:xfrm>
        <a:graphic>
          <a:graphicData uri="http://schemas.openxmlformats.org/drawingml/2006/table">
            <a:tbl>
              <a:tblPr>
                <a:tableStyleId>{5940675A-B579-460E-94D1-54222C63F5DA}</a:tableStyleId>
              </a:tblPr>
              <a:tblGrid>
                <a:gridCol w="5074887">
                  <a:extLst>
                    <a:ext uri="{9D8B030D-6E8A-4147-A177-3AD203B41FA5}">
                      <a16:colId xmlns:a16="http://schemas.microsoft.com/office/drawing/2014/main" val="3679446110"/>
                    </a:ext>
                  </a:extLst>
                </a:gridCol>
                <a:gridCol w="410530">
                  <a:extLst>
                    <a:ext uri="{9D8B030D-6E8A-4147-A177-3AD203B41FA5}">
                      <a16:colId xmlns:a16="http://schemas.microsoft.com/office/drawing/2014/main" val="393296761"/>
                    </a:ext>
                  </a:extLst>
                </a:gridCol>
                <a:gridCol w="671396">
                  <a:extLst>
                    <a:ext uri="{9D8B030D-6E8A-4147-A177-3AD203B41FA5}">
                      <a16:colId xmlns:a16="http://schemas.microsoft.com/office/drawing/2014/main" val="3697783855"/>
                    </a:ext>
                  </a:extLst>
                </a:gridCol>
                <a:gridCol w="971979">
                  <a:extLst>
                    <a:ext uri="{9D8B030D-6E8A-4147-A177-3AD203B41FA5}">
                      <a16:colId xmlns:a16="http://schemas.microsoft.com/office/drawing/2014/main" val="397013024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4.3a Treatment of run-off through natural hydrological features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≤10%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11% to 35%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&gt;35%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8FD0A352-4B25-6ED4-E491-857E9DE08FF0}"/>
              </a:ext>
            </a:extLst>
          </p:cNvPr>
          <p:cNvGraphicFramePr>
            <a:graphicFrameLocks noGrp="1"/>
          </p:cNvGraphicFramePr>
          <p:nvPr>
            <p:extLst>
              <p:ext uri="{D42A27DB-BD31-4B8C-83A1-F6EECF244321}">
                <p14:modId xmlns:p14="http://schemas.microsoft.com/office/powerpoint/2010/main" val="657024665"/>
              </p:ext>
            </p:extLst>
          </p:nvPr>
        </p:nvGraphicFramePr>
        <p:xfrm>
          <a:off x="695400" y="2369830"/>
          <a:ext cx="7128792" cy="1097280"/>
        </p:xfrm>
        <a:graphic>
          <a:graphicData uri="http://schemas.openxmlformats.org/drawingml/2006/table">
            <a:tbl>
              <a:tblPr>
                <a:tableStyleId>{5940675A-B579-460E-94D1-54222C63F5DA}</a:tableStyleId>
              </a:tblPr>
              <a:tblGrid>
                <a:gridCol w="905488">
                  <a:extLst>
                    <a:ext uri="{9D8B030D-6E8A-4147-A177-3AD203B41FA5}">
                      <a16:colId xmlns:a16="http://schemas.microsoft.com/office/drawing/2014/main" val="3679446110"/>
                    </a:ext>
                  </a:extLst>
                </a:gridCol>
                <a:gridCol w="4312234">
                  <a:extLst>
                    <a:ext uri="{9D8B030D-6E8A-4147-A177-3AD203B41FA5}">
                      <a16:colId xmlns:a16="http://schemas.microsoft.com/office/drawing/2014/main" val="1452562166"/>
                    </a:ext>
                  </a:extLst>
                </a:gridCol>
                <a:gridCol w="249680">
                  <a:extLst>
                    <a:ext uri="{9D8B030D-6E8A-4147-A177-3AD203B41FA5}">
                      <a16:colId xmlns:a16="http://schemas.microsoft.com/office/drawing/2014/main" val="4108943563"/>
                    </a:ext>
                  </a:extLst>
                </a:gridCol>
                <a:gridCol w="688543">
                  <a:extLst>
                    <a:ext uri="{9D8B030D-6E8A-4147-A177-3AD203B41FA5}">
                      <a16:colId xmlns:a16="http://schemas.microsoft.com/office/drawing/2014/main" val="3697783855"/>
                    </a:ext>
                  </a:extLst>
                </a:gridCol>
                <a:gridCol w="972847">
                  <a:extLst>
                    <a:ext uri="{9D8B030D-6E8A-4147-A177-3AD203B41FA5}">
                      <a16:colId xmlns:a16="http://schemas.microsoft.com/office/drawing/2014/main" val="1343872274"/>
                    </a:ext>
                  </a:extLst>
                </a:gridCol>
              </a:tblGrid>
              <a:tr h="271143">
                <a:tc gridSpan="3">
                  <a:txBody>
                    <a:bodyPr/>
                    <a:lstStyle/>
                    <a:p>
                      <a:pPr algn="l" fontAlgn="ctr"/>
                      <a:r>
                        <a:rPr lang="en-US" sz="1200" b="1" i="0" u="none" strike="noStrike" dirty="0">
                          <a:solidFill>
                            <a:srgbClr val="000000"/>
                          </a:solidFill>
                          <a:effectLst/>
                          <a:latin typeface="Calibri" panose="020F0502020204030204" pitchFamily="34" charset="0"/>
                        </a:rPr>
                        <a:t>4.3b Rainwater harvesting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7114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rainwater harvesting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7114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Integrated rainwater harvesting with natural hydrological features and re-using of harvested water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7114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01DA7701-14FE-A320-B843-611912C6522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286644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2820195684"/>
              </p:ext>
            </p:extLst>
          </p:nvPr>
        </p:nvGraphicFramePr>
        <p:xfrm>
          <a:off x="695400" y="1313932"/>
          <a:ext cx="7716676"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413439">
                  <a:extLst>
                    <a:ext uri="{9D8B030D-6E8A-4147-A177-3AD203B41FA5}">
                      <a16:colId xmlns:a16="http://schemas.microsoft.com/office/drawing/2014/main" val="1452562166"/>
                    </a:ext>
                  </a:extLst>
                </a:gridCol>
                <a:gridCol w="186653">
                  <a:extLst>
                    <a:ext uri="{9D8B030D-6E8A-4147-A177-3AD203B41FA5}">
                      <a16:colId xmlns:a16="http://schemas.microsoft.com/office/drawing/2014/main" val="4108943563"/>
                    </a:ext>
                  </a:extLst>
                </a:gridCol>
                <a:gridCol w="51473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229417334"/>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4.3c Design of natural hydrological features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Simple enhancements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 of creative strategies for space-efficiency, maintenance needs, multi-functionality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1696002"/>
                  </a:ext>
                </a:extLst>
              </a:tr>
            </a:tbl>
          </a:graphicData>
        </a:graphic>
      </p:graphicFrame>
      <p:sp>
        <p:nvSpPr>
          <p:cNvPr id="2" name="Footer Placeholder 1">
            <a:extLst>
              <a:ext uri="{FF2B5EF4-FFF2-40B4-BE49-F238E27FC236}">
                <a16:creationId xmlns:a16="http://schemas.microsoft.com/office/drawing/2014/main" id="{0728FB02-BCC3-5F5F-8F47-2269AF3DADE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4571721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37</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4: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719320070"/>
              </p:ext>
            </p:extLst>
          </p:nvPr>
        </p:nvGraphicFramePr>
        <p:xfrm>
          <a:off x="767408" y="2060848"/>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4.1</a:t>
                      </a:r>
                    </a:p>
                  </a:txBody>
                  <a:tcPr marL="45720" marR="45720" anchor="b"/>
                </a:tc>
                <a:tc>
                  <a:txBody>
                    <a:bodyPr/>
                    <a:lstStyle/>
                    <a:p>
                      <a:pPr algn="l" fontAlgn="b"/>
                      <a:r>
                        <a:rPr lang="en-GB" dirty="0"/>
                        <a:t>Management of Resources</a:t>
                      </a:r>
                    </a:p>
                  </a:txBody>
                  <a:tcPr marL="45720" marR="45720" anchor="b"/>
                </a:tc>
                <a:tc>
                  <a:txBody>
                    <a:bodyPr/>
                    <a:lstStyle/>
                    <a:p>
                      <a:pPr algn="ctr" fontAlgn="b"/>
                      <a:r>
                        <a:rPr lang="en-SG" sz="1800" dirty="0"/>
                        <a:t>17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4.2</a:t>
                      </a:r>
                    </a:p>
                  </a:txBody>
                  <a:tcPr marL="45720" marR="45720" anchor="b"/>
                </a:tc>
                <a:tc>
                  <a:txBody>
                    <a:bodyPr/>
                    <a:lstStyle/>
                    <a:p>
                      <a:pPr algn="l" fontAlgn="b"/>
                      <a:r>
                        <a:rPr lang="en-GB" dirty="0"/>
                        <a:t>Source of Materials</a:t>
                      </a:r>
                    </a:p>
                  </a:txBody>
                  <a:tcPr marL="45720" marR="45720" anchor="b"/>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4.3*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Stormwater Management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31</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AA4A2632-9B81-B50F-87E5-D0D38D623E2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31911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5447928" y="1192854"/>
            <a:ext cx="6485556" cy="493331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5.1 Native Plants</a:t>
            </a:r>
            <a:endParaRPr lang="en-SG" sz="2800" dirty="0"/>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3286351349"/>
              </p:ext>
            </p:extLst>
          </p:nvPr>
        </p:nvGraphicFramePr>
        <p:xfrm>
          <a:off x="695400" y="1192853"/>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961552507"/>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5.1a Number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20% to &lt;40%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40% to 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6" name="Table 5">
            <a:extLst>
              <a:ext uri="{FF2B5EF4-FFF2-40B4-BE49-F238E27FC236}">
                <a16:creationId xmlns:a16="http://schemas.microsoft.com/office/drawing/2014/main" id="{2C62F526-8A44-4CA1-BB42-812F00E5DB20}"/>
              </a:ext>
            </a:extLst>
          </p:cNvPr>
          <p:cNvGraphicFramePr>
            <a:graphicFrameLocks noGrp="1"/>
          </p:cNvGraphicFramePr>
          <p:nvPr>
            <p:extLst>
              <p:ext uri="{D42A27DB-BD31-4B8C-83A1-F6EECF244321}">
                <p14:modId xmlns:p14="http://schemas.microsoft.com/office/powerpoint/2010/main" val="2845004108"/>
              </p:ext>
            </p:extLst>
          </p:nvPr>
        </p:nvGraphicFramePr>
        <p:xfrm>
          <a:off x="695400" y="2436872"/>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5.1b Quantity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9B742676-DDF8-FEB2-7B6B-A202A2307EF0}"/>
              </a:ext>
            </a:extLst>
          </p:cNvPr>
          <p:cNvGraphicFramePr>
            <a:graphicFrameLocks noGrp="1"/>
          </p:cNvGraphicFramePr>
          <p:nvPr>
            <p:extLst>
              <p:ext uri="{D42A27DB-BD31-4B8C-83A1-F6EECF244321}">
                <p14:modId xmlns:p14="http://schemas.microsoft.com/office/powerpoint/2010/main" val="753294126"/>
              </p:ext>
            </p:extLst>
          </p:nvPr>
        </p:nvGraphicFramePr>
        <p:xfrm>
          <a:off x="702474" y="3744908"/>
          <a:ext cx="4555946" cy="155448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2592000">
                  <a:extLst>
                    <a:ext uri="{9D8B030D-6E8A-4147-A177-3AD203B41FA5}">
                      <a16:colId xmlns:a16="http://schemas.microsoft.com/office/drawing/2014/main" val="906057068"/>
                    </a:ext>
                  </a:extLst>
                </a:gridCol>
                <a:gridCol w="262018">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5.1c Efforts to manage exotic invasive species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and document exotic urban biodiversity, conduct impact assessments, and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53BFD8FE-41B2-B317-D3C7-05C5DB539D2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923324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789040"/>
            <a:ext cx="11238084" cy="233712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7" name="Table 6">
            <a:extLst>
              <a:ext uri="{FF2B5EF4-FFF2-40B4-BE49-F238E27FC236}">
                <a16:creationId xmlns:a16="http://schemas.microsoft.com/office/drawing/2014/main" id="{2BEBBEA7-2FB0-4659-86E3-793B72654F01}"/>
              </a:ext>
            </a:extLst>
          </p:cNvPr>
          <p:cNvGraphicFramePr>
            <a:graphicFrameLocks noGrp="1"/>
          </p:cNvGraphicFramePr>
          <p:nvPr>
            <p:extLst>
              <p:ext uri="{D42A27DB-BD31-4B8C-83A1-F6EECF244321}">
                <p14:modId xmlns:p14="http://schemas.microsoft.com/office/powerpoint/2010/main" val="236691842"/>
              </p:ext>
            </p:extLst>
          </p:nvPr>
        </p:nvGraphicFramePr>
        <p:xfrm>
          <a:off x="695400" y="1192853"/>
          <a:ext cx="5938081"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032000">
                  <a:extLst>
                    <a:ext uri="{9D8B030D-6E8A-4147-A177-3AD203B41FA5}">
                      <a16:colId xmlns:a16="http://schemas.microsoft.com/office/drawing/2014/main" val="1997909151"/>
                    </a:ext>
                  </a:extLst>
                </a:gridCol>
                <a:gridCol w="204153">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79794027"/>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5.2a Trees inventory</a:t>
                      </a:r>
                    </a:p>
                  </a:txBody>
                  <a:tcPr marL="45720" marR="45720" anchor="ctr">
                    <a:solidFill>
                      <a:schemeClr val="bg1">
                        <a:lumMod val="85000"/>
                      </a:schemeClr>
                    </a:solidFill>
                  </a:tcPr>
                </a:tc>
                <a:tc hMerge="1">
                  <a:txBody>
                    <a:bodyPr/>
                    <a:lstStyle/>
                    <a:p>
                      <a:endParaRPr lang="en-GB"/>
                    </a:p>
                  </a:txBody>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0">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simple list of trees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0">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list of tree flora species, quantity and provenance, with assessment of trees retained and removed with reasons for measures applied</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85208153"/>
                  </a:ext>
                </a:extLst>
              </a:tr>
            </a:tbl>
          </a:graphicData>
        </a:graphic>
      </p:graphicFrame>
      <p:graphicFrame>
        <p:nvGraphicFramePr>
          <p:cNvPr id="9" name="Table 8">
            <a:extLst>
              <a:ext uri="{FF2B5EF4-FFF2-40B4-BE49-F238E27FC236}">
                <a16:creationId xmlns:a16="http://schemas.microsoft.com/office/drawing/2014/main" id="{B5D9FB7A-C0CB-4743-8AE6-0D23FDF6D178}"/>
              </a:ext>
            </a:extLst>
          </p:cNvPr>
          <p:cNvGraphicFramePr>
            <a:graphicFrameLocks noGrp="1"/>
          </p:cNvGraphicFramePr>
          <p:nvPr>
            <p:extLst>
              <p:ext uri="{D42A27DB-BD31-4B8C-83A1-F6EECF244321}">
                <p14:modId xmlns:p14="http://schemas.microsoft.com/office/powerpoint/2010/main" val="150766466"/>
              </p:ext>
            </p:extLst>
          </p:nvPr>
        </p:nvGraphicFramePr>
        <p:xfrm>
          <a:off x="695400" y="2379385"/>
          <a:ext cx="5931702" cy="1097280"/>
        </p:xfrm>
        <a:graphic>
          <a:graphicData uri="http://schemas.openxmlformats.org/drawingml/2006/table">
            <a:tbl>
              <a:tblPr>
                <a:tableStyleId>{5940675A-B579-460E-94D1-54222C63F5DA}</a:tableStyleId>
              </a:tblPr>
              <a:tblGrid>
                <a:gridCol w="4464496">
                  <a:extLst>
                    <a:ext uri="{9D8B030D-6E8A-4147-A177-3AD203B41FA5}">
                      <a16:colId xmlns:a16="http://schemas.microsoft.com/office/drawing/2014/main" val="3679446110"/>
                    </a:ext>
                  </a:extLst>
                </a:gridCol>
                <a:gridCol w="219322">
                  <a:extLst>
                    <a:ext uri="{9D8B030D-6E8A-4147-A177-3AD203B41FA5}">
                      <a16:colId xmlns:a16="http://schemas.microsoft.com/office/drawing/2014/main" val="393296761"/>
                    </a:ext>
                  </a:extLst>
                </a:gridCol>
                <a:gridCol w="51693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08662015"/>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5.2b Percentage of retained existing mature trees </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30%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 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B9C0E8A-E4B9-7811-3981-E2391AC8A8F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79738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EED0E-723E-4295-9636-77948C88A6C6}"/>
              </a:ext>
            </a:extLst>
          </p:cNvPr>
          <p:cNvSpPr>
            <a:spLocks noGrp="1"/>
          </p:cNvSpPr>
          <p:nvPr>
            <p:ph idx="1"/>
          </p:nvPr>
        </p:nvSpPr>
        <p:spPr>
          <a:xfrm>
            <a:off x="609600" y="3429000"/>
            <a:ext cx="11323884" cy="2697165"/>
          </a:xfrm>
        </p:spPr>
        <p:txBody>
          <a:bodyPr>
            <a:normAutofit/>
          </a:bodyPr>
          <a:lstStyle/>
          <a:p>
            <a:r>
              <a:rPr lang="en-SG" sz="2000" i="1" dirty="0"/>
              <a:t>Please include explanations, photos, documentation, statistics, etc. to support self-assessed score for each criteria</a:t>
            </a:r>
          </a:p>
          <a:p>
            <a:r>
              <a:rPr lang="en-SG" sz="2000" i="1" dirty="0"/>
              <a:t>For documents that are not convenient for including in presentation, please send the separate files</a:t>
            </a:r>
          </a:p>
          <a:p>
            <a:r>
              <a:rPr lang="en-SG" sz="2000" i="1" dirty="0"/>
              <a:t>You may send additional supporting documents separately, too</a:t>
            </a:r>
          </a:p>
          <a:p>
            <a:r>
              <a:rPr lang="en-SG" sz="2000" i="1" dirty="0"/>
              <a:t>For criteria that you deem to be not applicable, please also state reasons why</a:t>
            </a:r>
            <a:endParaRPr lang="en-GB" sz="2000" i="1" dirty="0"/>
          </a:p>
        </p:txBody>
      </p:sp>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4</a:t>
            </a:fld>
            <a:endParaRPr lang="en-GB" dirty="0"/>
          </a:p>
        </p:txBody>
      </p:sp>
      <p:sp>
        <p:nvSpPr>
          <p:cNvPr id="3" name="Title 2">
            <a:extLst>
              <a:ext uri="{FF2B5EF4-FFF2-40B4-BE49-F238E27FC236}">
                <a16:creationId xmlns:a16="http://schemas.microsoft.com/office/drawing/2014/main" id="{8B788473-6AFA-44C0-9DF3-5CAE26908A21}"/>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6" name="Table 5">
            <a:extLst>
              <a:ext uri="{FF2B5EF4-FFF2-40B4-BE49-F238E27FC236}">
                <a16:creationId xmlns:a16="http://schemas.microsoft.com/office/drawing/2014/main" id="{8F11A037-5FA9-45EF-A23F-031022037DED}"/>
              </a:ext>
            </a:extLst>
          </p:cNvPr>
          <p:cNvGraphicFramePr>
            <a:graphicFrameLocks noGrp="1"/>
          </p:cNvGraphicFramePr>
          <p:nvPr>
            <p:extLst>
              <p:ext uri="{D42A27DB-BD31-4B8C-83A1-F6EECF244321}">
                <p14:modId xmlns:p14="http://schemas.microsoft.com/office/powerpoint/2010/main" val="1983491618"/>
              </p:ext>
            </p:extLst>
          </p:nvPr>
        </p:nvGraphicFramePr>
        <p:xfrm>
          <a:off x="695400" y="1196752"/>
          <a:ext cx="7313020" cy="201168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504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3710445"/>
                    </a:ext>
                  </a:extLst>
                </a:gridCol>
              </a:tblGrid>
              <a:tr h="204023">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SG" sz="1200" b="1" u="none" strike="noStrike" dirty="0">
                          <a:effectLst/>
                        </a:rPr>
                        <a:t>1.1a  </a:t>
                      </a:r>
                      <a:r>
                        <a:rPr lang="en-US" sz="1200" b="1" u="none" strike="noStrike" dirty="0">
                          <a:effectLst/>
                        </a:rPr>
                        <a:t>Consideration for existing features</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ctr"/>
                      <a:endParaRPr lang="en-US" sz="1200" b="0" i="0" u="none" strike="noStrike" dirty="0">
                        <a:solidFill>
                          <a:srgbClr val="000000"/>
                        </a:solidFill>
                        <a:effectLst/>
                        <a:latin typeface="Calibri" panose="020F0502020204030204" pitchFamily="34" charset="0"/>
                      </a:endParaRPr>
                    </a:p>
                  </a:txBody>
                  <a:tcPr anchor="ctr"/>
                </a:tc>
                <a:tc hMerge="1">
                  <a:txBody>
                    <a:bodyPr/>
                    <a:lstStyle/>
                    <a:p>
                      <a:pPr algn="ctr" fontAlgn="ctr"/>
                      <a:endParaRPr lang="en-SG" sz="1200" b="0" i="0" u="none" strike="noStrike" dirty="0">
                        <a:solidFill>
                          <a:srgbClr val="000000"/>
                        </a:solidFill>
                        <a:effectLst/>
                        <a:latin typeface="Calibri" panose="020F0502020204030204" pitchFamily="34" charset="0"/>
                      </a:endParaRPr>
                    </a:p>
                  </a:txBody>
                  <a:tcPr anchor="ctr"/>
                </a:tc>
                <a:tc>
                  <a:txBody>
                    <a:bodyPr/>
                    <a:lstStyle/>
                    <a:p>
                      <a:pPr algn="ctr" fontAlgn="ctr"/>
                      <a:r>
                        <a:rPr lang="en-US" sz="1200" b="1" i="0" u="none" strike="noStrike" dirty="0">
                          <a:solidFill>
                            <a:srgbClr val="000000"/>
                          </a:solidFill>
                          <a:effectLst/>
                          <a:latin typeface="Calibri" panose="020F0502020204030204" pitchFamily="34" charset="0"/>
                        </a:rPr>
                        <a:t>Score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ctr" fontAlgn="ctr"/>
                      <a:r>
                        <a:rPr lang="en-SG" sz="1200" b="1" i="0" u="none" strike="noStrike" dirty="0">
                          <a:solidFill>
                            <a:srgbClr val="000000"/>
                          </a:solidFill>
                          <a:effectLst/>
                          <a:latin typeface="Calibri" panose="020F0502020204030204" pitchFamily="34" charset="0"/>
                        </a:rPr>
                        <a:t>Assessors</a:t>
                      </a: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Identified existing features e.g. baseline map</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1</a:t>
                      </a:r>
                      <a:endParaRPr lang="en-SG" sz="1200" b="0" i="0" u="none" strike="noStrike" dirty="0">
                        <a:solidFill>
                          <a:srgbClr val="000000"/>
                        </a:solidFill>
                        <a:effectLst/>
                        <a:latin typeface="Calibri" panose="020F0502020204030204" pitchFamily="34" charset="0"/>
                      </a:endParaRPr>
                    </a:p>
                  </a:txBody>
                  <a:tcPr marL="45720" marR="45720" anchor="ct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Fairly 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Retained some existing features or characteristics in overall design</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2</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SG" sz="1200" b="0" i="0" u="none" strike="noStrike" dirty="0">
                          <a:solidFill>
                            <a:srgbClr val="000000"/>
                          </a:solidFill>
                          <a:effectLst/>
                          <a:latin typeface="Calibri" panose="020F0502020204030204" pitchFamily="34" charset="0"/>
                        </a:rPr>
                        <a:t>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Integrated existing features in overall design to achieve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SG" sz="1200" b="0" i="0" u="none" strike="noStrike" dirty="0">
                          <a:solidFill>
                            <a:srgbClr val="000000"/>
                          </a:solidFill>
                          <a:effectLst/>
                          <a:latin typeface="Calibri" panose="020F0502020204030204" pitchFamily="34" charset="0"/>
                        </a:rPr>
                        <a:t>Very 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Leveraged on and integrated existing features in overall design and with surrounding areas to achieve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l" fontAlgn="ctr"/>
                      <a:r>
                        <a:rPr lang="en-SG"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Leveraged on and integrated existing features with surrounding areas creatively to achieve purposeful objectives, with consideration for maintenance</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5</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5" name="Footer Placeholder 4">
            <a:extLst>
              <a:ext uri="{FF2B5EF4-FFF2-40B4-BE49-F238E27FC236}">
                <a16:creationId xmlns:a16="http://schemas.microsoft.com/office/drawing/2014/main" id="{F5B7CC06-AF84-E5CE-020C-19066FD2E6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2724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2555582380"/>
              </p:ext>
            </p:extLst>
          </p:nvPr>
        </p:nvGraphicFramePr>
        <p:xfrm>
          <a:off x="695400" y="1192853"/>
          <a:ext cx="5590478"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88017">
                  <a:extLst>
                    <a:ext uri="{9D8B030D-6E8A-4147-A177-3AD203B41FA5}">
                      <a16:colId xmlns:a16="http://schemas.microsoft.com/office/drawing/2014/main" val="1452562166"/>
                    </a:ext>
                  </a:extLst>
                </a:gridCol>
                <a:gridCol w="190926">
                  <a:extLst>
                    <a:ext uri="{9D8B030D-6E8A-4147-A177-3AD203B41FA5}">
                      <a16:colId xmlns:a16="http://schemas.microsoft.com/office/drawing/2014/main" val="4108943563"/>
                    </a:ext>
                  </a:extLst>
                </a:gridCol>
                <a:gridCol w="51608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03119626"/>
                    </a:ext>
                  </a:extLst>
                </a:gridCol>
              </a:tblGrid>
              <a:tr h="204023">
                <a:tc gridSpan="3">
                  <a:txBody>
                    <a:bodyPr/>
                    <a:lstStyle/>
                    <a:p>
                      <a:pPr algn="l" fontAlgn="ctr"/>
                      <a:r>
                        <a:rPr lang="en-US" sz="1200" b="1" i="0" u="none" strike="noStrike" dirty="0">
                          <a:solidFill>
                            <a:srgbClr val="000000"/>
                          </a:solidFill>
                          <a:effectLst/>
                          <a:latin typeface="+mn-lt"/>
                        </a:rPr>
                        <a:t>5.2c Quality and design incorporation of mature or existing trees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Simple incorporation of retained trees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Trees retained are healthy, incorporated with good design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D8A68AA4-8B52-AE2B-CD36-D8AFFB7CAD6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855369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551696574"/>
              </p:ext>
            </p:extLst>
          </p:nvPr>
        </p:nvGraphicFramePr>
        <p:xfrm>
          <a:off x="695400" y="1192853"/>
          <a:ext cx="6876473"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2550">
                  <a:extLst>
                    <a:ext uri="{9D8B030D-6E8A-4147-A177-3AD203B41FA5}">
                      <a16:colId xmlns:a16="http://schemas.microsoft.com/office/drawing/2014/main" val="4108943563"/>
                    </a:ext>
                  </a:extLst>
                </a:gridCol>
                <a:gridCol w="5204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71189969"/>
                    </a:ext>
                  </a:extLst>
                </a:gridCol>
              </a:tblGrid>
              <a:tr h="204023">
                <a:tc gridSpan="3">
                  <a:txBody>
                    <a:bodyPr/>
                    <a:lstStyle/>
                    <a:p>
                      <a:pPr algn="l" fontAlgn="ctr"/>
                      <a:r>
                        <a:rPr lang="en-US" sz="1200" b="1" i="0" u="none" strike="noStrike" dirty="0">
                          <a:solidFill>
                            <a:srgbClr val="000000"/>
                          </a:solidFill>
                          <a:effectLst/>
                          <a:latin typeface="+mn-lt"/>
                        </a:rPr>
                        <a:t>5.3a Understanding of existing habitats, ecological processes and nearby environments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site conditions and features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and analysed ecological networks beyond site, connections to off-site habitats, wildlife species expected to utilise connection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43E925E-14E5-B714-1E81-457B0987446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919132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200680242"/>
              </p:ext>
            </p:extLst>
          </p:nvPr>
        </p:nvGraphicFramePr>
        <p:xfrm>
          <a:off x="695400" y="1192853"/>
          <a:ext cx="6513041" cy="182880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392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182931"/>
                    </a:ext>
                  </a:extLst>
                </a:gridCol>
              </a:tblGrid>
              <a:tr h="204023">
                <a:tc gridSpan="3">
                  <a:txBody>
                    <a:bodyPr/>
                    <a:lstStyle/>
                    <a:p>
                      <a:pPr algn="l" fontAlgn="ctr"/>
                      <a:r>
                        <a:rPr lang="en-US" sz="1200" b="1" i="0" u="none" strike="noStrike" dirty="0">
                          <a:solidFill>
                            <a:srgbClr val="000000"/>
                          </a:solidFill>
                          <a:effectLst/>
                          <a:latin typeface="+mn-lt"/>
                        </a:rPr>
                        <a:t>5.3b Habitat creation through planting design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Created themed trails and plots based on existing planting. e.g. butterfly-attracting shrubs, bee trails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Enhanced existing habitats or created new habitats to increase flora and fauna diversity. e.g. grasslands, riverine, dragonfly ponds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Used holistic design that considers existing surrounding habitats, and emulated native landscapes to preserve or increase biodiversity e.g. varying canopy heights, increasing food plants variety, etc.</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07BE5463-EB00-2399-31A9-FB923633D5D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51302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2388817097"/>
              </p:ext>
            </p:extLst>
          </p:nvPr>
        </p:nvGraphicFramePr>
        <p:xfrm>
          <a:off x="695400" y="1192853"/>
          <a:ext cx="8439885" cy="1097280"/>
        </p:xfrm>
        <a:graphic>
          <a:graphicData uri="http://schemas.openxmlformats.org/drawingml/2006/table">
            <a:tbl>
              <a:tblPr>
                <a:tableStyleId>{5940675A-B579-460E-94D1-54222C63F5DA}</a:tableStyleId>
              </a:tblPr>
              <a:tblGrid>
                <a:gridCol w="667949">
                  <a:extLst>
                    <a:ext uri="{9D8B030D-6E8A-4147-A177-3AD203B41FA5}">
                      <a16:colId xmlns:a16="http://schemas.microsoft.com/office/drawing/2014/main" val="3679446110"/>
                    </a:ext>
                  </a:extLst>
                </a:gridCol>
                <a:gridCol w="6325553">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5.3c Features to optimise linkages and connectivity between habitats and landscape areas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connect different areas and/or habitats in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5D230404-01F4-B7C2-50A1-58EF2C51EF1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5864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3855367628"/>
              </p:ext>
            </p:extLst>
          </p:nvPr>
        </p:nvGraphicFramePr>
        <p:xfrm>
          <a:off x="695400" y="1192853"/>
          <a:ext cx="6532035"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621149">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5.3d Efforts to manage human-wildlife interaction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potential human-wildlife interactions, with evidence or studies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manage human-wildlife interactions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6BCC49A9-D63D-B13C-8643-AD833D747E4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406457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277012264"/>
              </p:ext>
            </p:extLst>
          </p:nvPr>
        </p:nvGraphicFramePr>
        <p:xfrm>
          <a:off x="695400" y="1405608"/>
          <a:ext cx="7521486"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616000">
                  <a:extLst>
                    <a:ext uri="{9D8B030D-6E8A-4147-A177-3AD203B41FA5}">
                      <a16:colId xmlns:a16="http://schemas.microsoft.com/office/drawing/2014/main" val="1452562166"/>
                    </a:ext>
                  </a:extLst>
                </a:gridCol>
                <a:gridCol w="191743">
                  <a:extLst>
                    <a:ext uri="{9D8B030D-6E8A-4147-A177-3AD203B41FA5}">
                      <a16:colId xmlns:a16="http://schemas.microsoft.com/office/drawing/2014/main" val="4108943563"/>
                    </a:ext>
                  </a:extLst>
                </a:gridCol>
                <a:gridCol w="5182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59296602"/>
                    </a:ext>
                  </a:extLst>
                </a:gridCol>
              </a:tblGrid>
              <a:tr h="204023">
                <a:tc gridSpan="3">
                  <a:txBody>
                    <a:bodyPr/>
                    <a:lstStyle/>
                    <a:p>
                      <a:pPr algn="l" fontAlgn="ctr"/>
                      <a:r>
                        <a:rPr lang="en-US" sz="1200" b="1" i="0" u="none" strike="noStrike" dirty="0">
                          <a:solidFill>
                            <a:srgbClr val="000000"/>
                          </a:solidFill>
                          <a:effectLst/>
                          <a:latin typeface="+mn-lt"/>
                        </a:rPr>
                        <a:t>5.4a Biodiversity impact assessment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list of flora and fauna species, numbers and provenance in existing 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BIA, with inventory of flora and fauna species, numbers and provenance in existing site, and impact assessment for planned park concept and design on biodiversity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9E83FD2-1712-0BED-01EF-55A9F2F5A00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9332054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46</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4124852576"/>
              </p:ext>
            </p:extLst>
          </p:nvPr>
        </p:nvGraphicFramePr>
        <p:xfrm>
          <a:off x="695400" y="1323062"/>
          <a:ext cx="8063131"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40000">
                  <a:extLst>
                    <a:ext uri="{9D8B030D-6E8A-4147-A177-3AD203B41FA5}">
                      <a16:colId xmlns:a16="http://schemas.microsoft.com/office/drawing/2014/main" val="1452562166"/>
                    </a:ext>
                  </a:extLst>
                </a:gridCol>
                <a:gridCol w="192232">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5.4b Conservation management plan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simple management plans for identified key flora and fauna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management plans for identified key flora and fauna with clear objectives, measures, monitoring protocols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holistic long-term management plan with clear objectives and measures, monitoring efforts with methodology, protocols and feedback channels for continual improvements.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8CBCF44B-1178-C886-9C8D-8F9520CD43B8}"/>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184641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47</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695533766"/>
              </p:ext>
            </p:extLst>
          </p:nvPr>
        </p:nvGraphicFramePr>
        <p:xfrm>
          <a:off x="695400" y="1323062"/>
          <a:ext cx="9988605"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7853553">
                  <a:extLst>
                    <a:ext uri="{9D8B030D-6E8A-4147-A177-3AD203B41FA5}">
                      <a16:colId xmlns:a16="http://schemas.microsoft.com/office/drawing/2014/main" val="1452562166"/>
                    </a:ext>
                  </a:extLst>
                </a:gridCol>
                <a:gridCol w="204153">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5.4cConstruction environment management plan to mitigate impacts on wildlife or habitat during development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some efforts to manage  impacts during park development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moderate efforts to manage  impacts during park development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holistic management to mitigate potential impacts throughout park development, from design to construction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9C02C940-00C9-EEB5-AECF-B0AED153FDB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5423657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48</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5: Biodiversity Conservation</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289602506"/>
              </p:ext>
            </p:extLst>
          </p:nvPr>
        </p:nvGraphicFramePr>
        <p:xfrm>
          <a:off x="767408" y="2060848"/>
          <a:ext cx="10057944" cy="2752445"/>
        </p:xfrm>
        <a:graphic>
          <a:graphicData uri="http://schemas.openxmlformats.org/drawingml/2006/table">
            <a:tbl>
              <a:tblPr firstRow="1" bandRow="1">
                <a:tableStyleId>{9D7B26C5-4107-4FEC-AEDC-1716B250A1EF}</a:tableStyleId>
              </a:tblPr>
              <a:tblGrid>
                <a:gridCol w="638493">
                  <a:extLst>
                    <a:ext uri="{9D8B030D-6E8A-4147-A177-3AD203B41FA5}">
                      <a16:colId xmlns:a16="http://schemas.microsoft.com/office/drawing/2014/main" val="2656123347"/>
                    </a:ext>
                  </a:extLst>
                </a:gridCol>
                <a:gridCol w="4032000">
                  <a:extLst>
                    <a:ext uri="{9D8B030D-6E8A-4147-A177-3AD203B41FA5}">
                      <a16:colId xmlns:a16="http://schemas.microsoft.com/office/drawing/2014/main" val="3686194030"/>
                    </a:ext>
                  </a:extLst>
                </a:gridCol>
                <a:gridCol w="2122533">
                  <a:extLst>
                    <a:ext uri="{9D8B030D-6E8A-4147-A177-3AD203B41FA5}">
                      <a16:colId xmlns:a16="http://schemas.microsoft.com/office/drawing/2014/main" val="2776025586"/>
                    </a:ext>
                  </a:extLst>
                </a:gridCol>
                <a:gridCol w="1632459">
                  <a:extLst>
                    <a:ext uri="{9D8B030D-6E8A-4147-A177-3AD203B41FA5}">
                      <a16:colId xmlns:a16="http://schemas.microsoft.com/office/drawing/2014/main" val="1615581147"/>
                    </a:ext>
                  </a:extLst>
                </a:gridCol>
                <a:gridCol w="1632459">
                  <a:extLst>
                    <a:ext uri="{9D8B030D-6E8A-4147-A177-3AD203B41FA5}">
                      <a16:colId xmlns:a16="http://schemas.microsoft.com/office/drawing/2014/main" val="189394720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1800" b="0" i="0" u="none" strike="noStrike" dirty="0">
                          <a:solidFill>
                            <a:srgbClr val="000000"/>
                          </a:solidFill>
                          <a:effectLst/>
                          <a:latin typeface="Calibri" panose="020F0502020204030204" pitchFamily="34" charset="0"/>
                        </a:rPr>
                        <a:t>5.1</a:t>
                      </a:r>
                    </a:p>
                  </a:txBody>
                  <a:tcPr anchor="b"/>
                </a:tc>
                <a:tc>
                  <a:txBody>
                    <a:bodyPr/>
                    <a:lstStyle/>
                    <a:p>
                      <a:pPr algn="l" fontAlgn="b"/>
                      <a:r>
                        <a:rPr lang="en-GB" sz="1800" b="0" i="0" u="none" strike="noStrike" dirty="0">
                          <a:solidFill>
                            <a:srgbClr val="000000"/>
                          </a:solidFill>
                          <a:effectLst/>
                          <a:latin typeface="Calibri" panose="020F0502020204030204" pitchFamily="34" charset="0"/>
                        </a:rPr>
                        <a:t>Native Plants</a:t>
                      </a:r>
                    </a:p>
                  </a:txBody>
                  <a:tcPr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1800" b="0" i="0" u="none" strike="noStrike" dirty="0">
                          <a:solidFill>
                            <a:srgbClr val="000000"/>
                          </a:solidFill>
                          <a:effectLst/>
                          <a:latin typeface="Calibri" panose="020F0502020204030204" pitchFamily="34" charset="0"/>
                        </a:rPr>
                        <a:t>5.2</a:t>
                      </a:r>
                    </a:p>
                  </a:txBody>
                  <a:tcPr anchor="b"/>
                </a:tc>
                <a:tc>
                  <a:txBody>
                    <a:bodyPr/>
                    <a:lstStyle/>
                    <a:p>
                      <a:pPr algn="l" fontAlgn="b"/>
                      <a:r>
                        <a:rPr lang="en-GB" sz="1800" b="0" i="0" u="none" strike="noStrike" dirty="0">
                          <a:solidFill>
                            <a:srgbClr val="000000"/>
                          </a:solidFill>
                          <a:effectLst/>
                          <a:latin typeface="Calibri" panose="020F0502020204030204" pitchFamily="34" charset="0"/>
                        </a:rPr>
                        <a:t>Tree Retention</a:t>
                      </a:r>
                    </a:p>
                  </a:txBody>
                  <a:tcPr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1800" b="0" i="0" u="none" strike="noStrike" dirty="0">
                          <a:solidFill>
                            <a:srgbClr val="000000"/>
                          </a:solidFill>
                          <a:effectLst/>
                          <a:latin typeface="Calibri" panose="020F0502020204030204" pitchFamily="34" charset="0"/>
                        </a:rPr>
                        <a:t>5.3</a:t>
                      </a:r>
                    </a:p>
                  </a:txBody>
                  <a:tcPr anchor="b"/>
                </a:tc>
                <a:tc>
                  <a:txBody>
                    <a:bodyPr/>
                    <a:lstStyle/>
                    <a:p>
                      <a:pPr algn="l" fontAlgn="b"/>
                      <a:r>
                        <a:rPr lang="en-GB" sz="1800" b="0" i="0" u="none" strike="noStrike" dirty="0">
                          <a:solidFill>
                            <a:srgbClr val="000000"/>
                          </a:solidFill>
                          <a:effectLst/>
                          <a:latin typeface="Calibri" panose="020F0502020204030204" pitchFamily="34" charset="0"/>
                        </a:rPr>
                        <a:t>Biodiversity-sensitive Planting &amp; Design</a:t>
                      </a:r>
                    </a:p>
                  </a:txBody>
                  <a:tcPr anchor="b"/>
                </a:tc>
                <a:tc>
                  <a:txBody>
                    <a:bodyPr/>
                    <a:lstStyle/>
                    <a:p>
                      <a:pPr algn="ctr" fontAlgn="b"/>
                      <a:r>
                        <a:rPr lang="en-SG" sz="1800" dirty="0"/>
                        <a:t>10</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684436703"/>
                  </a:ext>
                </a:extLst>
              </a:tr>
              <a:tr h="276424">
                <a:tc>
                  <a:txBody>
                    <a:bodyPr/>
                    <a:lstStyle/>
                    <a:p>
                      <a:pPr algn="l" fontAlgn="b"/>
                      <a:r>
                        <a:rPr lang="en-GB" sz="1800" b="0" i="0" u="none" strike="noStrike" dirty="0">
                          <a:solidFill>
                            <a:srgbClr val="000000"/>
                          </a:solidFill>
                          <a:effectLst/>
                          <a:latin typeface="Calibri" panose="020F0502020204030204" pitchFamily="34" charset="0"/>
                        </a:rPr>
                        <a:t>5.4*</a:t>
                      </a:r>
                    </a:p>
                  </a:txBody>
                  <a:tcP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Conservation of habitats, ecological processes &amp; wildlife</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B0A23C0F-883F-67D9-802C-2E2696236DA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650004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84984"/>
            <a:ext cx="11238084" cy="284118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473299189"/>
              </p:ext>
            </p:extLst>
          </p:nvPr>
        </p:nvGraphicFramePr>
        <p:xfrm>
          <a:off x="695400" y="1192853"/>
          <a:ext cx="6442140" cy="164592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140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427912730"/>
                    </a:ext>
                  </a:extLst>
                </a:gridCol>
              </a:tblGrid>
              <a:tr h="204023">
                <a:tc gridSpan="3">
                  <a:txBody>
                    <a:bodyPr/>
                    <a:lstStyle/>
                    <a:p>
                      <a:pPr algn="l" fontAlgn="ctr"/>
                      <a:r>
                        <a:rPr lang="en-US" sz="1200" b="1" i="0" u="none" strike="noStrike" dirty="0">
                          <a:solidFill>
                            <a:srgbClr val="000000"/>
                          </a:solidFill>
                          <a:effectLst/>
                          <a:latin typeface="+mn-lt"/>
                        </a:rPr>
                        <a:t>6.1a Plant species selection and placement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Requires high frequency of softscape maintenance due to placement and choice of plant species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softscape maintenance due to placement and choice of plant species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softscape maintenance across different weather conditions due to placement and choice of plant species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72B974D6-56D2-C68D-CD1E-DD3B0FBD888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63108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2779180139"/>
              </p:ext>
            </p:extLst>
          </p:nvPr>
        </p:nvGraphicFramePr>
        <p:xfrm>
          <a:off x="682586" y="1196752"/>
          <a:ext cx="6267416" cy="1097280"/>
        </p:xfrm>
        <a:graphic>
          <a:graphicData uri="http://schemas.openxmlformats.org/drawingml/2006/table">
            <a:tbl>
              <a:tblPr>
                <a:tableStyleId>{5940675A-B579-460E-94D1-54222C63F5DA}</a:tableStyleId>
              </a:tblPr>
              <a:tblGrid>
                <a:gridCol w="660886">
                  <a:extLst>
                    <a:ext uri="{9D8B030D-6E8A-4147-A177-3AD203B41FA5}">
                      <a16:colId xmlns:a16="http://schemas.microsoft.com/office/drawing/2014/main" val="3679446110"/>
                    </a:ext>
                  </a:extLst>
                </a:gridCol>
                <a:gridCol w="4068000">
                  <a:extLst>
                    <a:ext uri="{9D8B030D-6E8A-4147-A177-3AD203B41FA5}">
                      <a16:colId xmlns:a16="http://schemas.microsoft.com/office/drawing/2014/main" val="3466224078"/>
                    </a:ext>
                  </a:extLst>
                </a:gridCol>
                <a:gridCol w="301105">
                  <a:extLst>
                    <a:ext uri="{9D8B030D-6E8A-4147-A177-3AD203B41FA5}">
                      <a16:colId xmlns:a16="http://schemas.microsoft.com/office/drawing/2014/main" val="4108943563"/>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80780027"/>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1.1b Biophilic elements</a:t>
                      </a:r>
                    </a:p>
                  </a:txBody>
                  <a:tcPr marL="45720" marR="45720" anchor="ctr">
                    <a:solidFill>
                      <a:schemeClr val="bg1">
                        <a:lumMod val="85000"/>
                      </a:schemeClr>
                    </a:solidFill>
                  </a:tcPr>
                </a:tc>
                <a:tc hMerge="1">
                  <a:txBody>
                    <a:bodyPr/>
                    <a:lstStyle/>
                    <a:p>
                      <a:endParaRPr lang="en-GB"/>
                    </a:p>
                  </a:txBody>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Incorporated some biophilic elements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Incorporated biophilic elements moderately</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b"/>
                      <a:r>
                        <a:rPr lang="en-US" sz="1200" b="0" i="0" u="none" strike="noStrike" dirty="0">
                          <a:solidFill>
                            <a:srgbClr val="000000"/>
                          </a:solidFill>
                          <a:effectLst/>
                          <a:latin typeface="Calibri" panose="020F0502020204030204" pitchFamily="34" charset="0"/>
                        </a:rPr>
                        <a:t>Incorporated biophilic elements extensively and purposefully</a:t>
                      </a:r>
                    </a:p>
                  </a:txBody>
                  <a:tcPr marL="45720" marR="45720" anchor="b">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1486947850"/>
                  </a:ext>
                </a:extLst>
              </a:tr>
            </a:tbl>
          </a:graphicData>
        </a:graphic>
      </p:graphicFrame>
      <p:sp>
        <p:nvSpPr>
          <p:cNvPr id="12" name="Content Placeholder 11">
            <a:extLst>
              <a:ext uri="{FF2B5EF4-FFF2-40B4-BE49-F238E27FC236}">
                <a16:creationId xmlns:a16="http://schemas.microsoft.com/office/drawing/2014/main" id="{946A8659-D68C-48B8-AE20-660F5F9989D7}"/>
              </a:ext>
            </a:extLst>
          </p:cNvPr>
          <p:cNvSpPr>
            <a:spLocks noGrp="1"/>
          </p:cNvSpPr>
          <p:nvPr>
            <p:ph idx="1"/>
          </p:nvPr>
        </p:nvSpPr>
        <p:spPr>
          <a:xfrm>
            <a:off x="609600" y="2636912"/>
            <a:ext cx="11323884" cy="3489253"/>
          </a:xfrm>
        </p:spPr>
        <p:txBody>
          <a:bodyPr/>
          <a:lstStyle/>
          <a:p>
            <a:endParaRPr lang="en-GB" dirty="0"/>
          </a:p>
        </p:txBody>
      </p:sp>
      <p:sp>
        <p:nvSpPr>
          <p:cNvPr id="2" name="Footer Placeholder 1">
            <a:extLst>
              <a:ext uri="{FF2B5EF4-FFF2-40B4-BE49-F238E27FC236}">
                <a16:creationId xmlns:a16="http://schemas.microsoft.com/office/drawing/2014/main" id="{3E8B572E-5C5C-302D-9910-E56F2AB408D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288955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13819623"/>
              </p:ext>
            </p:extLst>
          </p:nvPr>
        </p:nvGraphicFramePr>
        <p:xfrm>
          <a:off x="695400" y="1192853"/>
          <a:ext cx="9203910" cy="1097280"/>
        </p:xfrm>
        <a:graphic>
          <a:graphicData uri="http://schemas.openxmlformats.org/drawingml/2006/table">
            <a:tbl>
              <a:tblPr>
                <a:tableStyleId>{5940675A-B579-460E-94D1-54222C63F5DA}</a:tableStyleId>
              </a:tblPr>
              <a:tblGrid>
                <a:gridCol w="1202881">
                  <a:extLst>
                    <a:ext uri="{9D8B030D-6E8A-4147-A177-3AD203B41FA5}">
                      <a16:colId xmlns:a16="http://schemas.microsoft.com/office/drawing/2014/main" val="3679446110"/>
                    </a:ext>
                  </a:extLst>
                </a:gridCol>
                <a:gridCol w="6549263">
                  <a:extLst>
                    <a:ext uri="{9D8B030D-6E8A-4147-A177-3AD203B41FA5}">
                      <a16:colId xmlns:a16="http://schemas.microsoft.com/office/drawing/2014/main" val="1452562166"/>
                    </a:ext>
                  </a:extLst>
                </a:gridCol>
                <a:gridCol w="194655">
                  <a:extLst>
                    <a:ext uri="{9D8B030D-6E8A-4147-A177-3AD203B41FA5}">
                      <a16:colId xmlns:a16="http://schemas.microsoft.com/office/drawing/2014/main" val="4108943563"/>
                    </a:ext>
                  </a:extLst>
                </a:gridCol>
                <a:gridCol w="52616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686582863"/>
                    </a:ext>
                  </a:extLst>
                </a:gridCol>
              </a:tblGrid>
              <a:tr h="204023">
                <a:tc gridSpan="3">
                  <a:txBody>
                    <a:bodyPr/>
                    <a:lstStyle/>
                    <a:p>
                      <a:pPr algn="l" fontAlgn="ctr"/>
                      <a:r>
                        <a:rPr lang="en-US" sz="1200" b="1" i="0" u="none" strike="noStrike" dirty="0">
                          <a:solidFill>
                            <a:srgbClr val="000000"/>
                          </a:solidFill>
                          <a:effectLst/>
                          <a:latin typeface="+mn-lt"/>
                        </a:rPr>
                        <a:t>6.1b Hardscape elements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0768B75E-2722-DB08-87ED-CCDDA8412E9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03524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18255797"/>
              </p:ext>
            </p:extLst>
          </p:nvPr>
        </p:nvGraphicFramePr>
        <p:xfrm>
          <a:off x="695400" y="1192853"/>
          <a:ext cx="7552624"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21122">
                  <a:extLst>
                    <a:ext uri="{9D8B030D-6E8A-4147-A177-3AD203B41FA5}">
                      <a16:colId xmlns:a16="http://schemas.microsoft.com/office/drawing/2014/main" val="1452562166"/>
                    </a:ext>
                  </a:extLst>
                </a:gridCol>
                <a:gridCol w="194492">
                  <a:extLst>
                    <a:ext uri="{9D8B030D-6E8A-4147-A177-3AD203B41FA5}">
                      <a16:colId xmlns:a16="http://schemas.microsoft.com/office/drawing/2014/main" val="4108943563"/>
                    </a:ext>
                  </a:extLst>
                </a:gridCol>
                <a:gridCol w="52572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76353093"/>
                    </a:ext>
                  </a:extLst>
                </a:gridCol>
              </a:tblGrid>
              <a:tr h="204023">
                <a:tc gridSpan="3">
                  <a:txBody>
                    <a:bodyPr/>
                    <a:lstStyle/>
                    <a:p>
                      <a:pPr algn="l" fontAlgn="ctr"/>
                      <a:r>
                        <a:rPr lang="en-US" sz="1200" b="1" i="0" u="none" strike="noStrike" dirty="0">
                          <a:solidFill>
                            <a:srgbClr val="000000"/>
                          </a:solidFill>
                          <a:effectLst/>
                          <a:latin typeface="+mn-lt"/>
                        </a:rPr>
                        <a:t>6.1c Ease of landscape maintenance access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&lt;50%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50 to 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&gt;80%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4030F086-B729-0A3D-0B14-E80679B643B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0690616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276872"/>
            <a:ext cx="11238084" cy="384929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36941102"/>
              </p:ext>
            </p:extLst>
          </p:nvPr>
        </p:nvGraphicFramePr>
        <p:xfrm>
          <a:off x="695400" y="1192853"/>
          <a:ext cx="681252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1051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64476175"/>
                    </a:ext>
                  </a:extLst>
                </a:gridCol>
              </a:tblGrid>
              <a:tr h="204023">
                <a:tc gridSpan="3">
                  <a:txBody>
                    <a:bodyPr/>
                    <a:lstStyle/>
                    <a:p>
                      <a:pPr algn="l" fontAlgn="ctr"/>
                      <a:r>
                        <a:rPr lang="en-US" sz="1200" b="1" i="0" u="none" strike="noStrike" dirty="0">
                          <a:solidFill>
                            <a:srgbClr val="000000"/>
                          </a:solidFill>
                          <a:effectLst/>
                          <a:latin typeface="+mn-lt"/>
                        </a:rPr>
                        <a:t>6.2a Management plans for softscape and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documentation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plans and documentation that cover various aspects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7A5BE2B7-5B54-181A-D01A-CB1DDF78D7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3232998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760703949"/>
              </p:ext>
            </p:extLst>
          </p:nvPr>
        </p:nvGraphicFramePr>
        <p:xfrm>
          <a:off x="695400" y="1192853"/>
          <a:ext cx="6863591" cy="1005840"/>
        </p:xfrm>
        <a:graphic>
          <a:graphicData uri="http://schemas.openxmlformats.org/drawingml/2006/table">
            <a:tbl>
              <a:tblPr>
                <a:tableStyleId>{5940675A-B579-460E-94D1-54222C63F5DA}</a:tableStyleId>
              </a:tblPr>
              <a:tblGrid>
                <a:gridCol w="576064">
                  <a:extLst>
                    <a:ext uri="{9D8B030D-6E8A-4147-A177-3AD203B41FA5}">
                      <a16:colId xmlns:a16="http://schemas.microsoft.com/office/drawing/2014/main" val="3679446110"/>
                    </a:ext>
                  </a:extLst>
                </a:gridCol>
                <a:gridCol w="485002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6.2b Safety and asset condition inspection reports for hardscape, features and facilities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inspection reports and basic monitoring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investigation reports with tangible measures that have been or will be implemented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20F9BF54-8F25-97C5-4525-1D006D81E02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453278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793436726"/>
              </p:ext>
            </p:extLst>
          </p:nvPr>
        </p:nvGraphicFramePr>
        <p:xfrm>
          <a:off x="695400" y="1192853"/>
          <a:ext cx="6585565" cy="1005840"/>
        </p:xfrm>
        <a:graphic>
          <a:graphicData uri="http://schemas.openxmlformats.org/drawingml/2006/table">
            <a:tbl>
              <a:tblPr>
                <a:tableStyleId>{5940675A-B579-460E-94D1-54222C63F5DA}</a:tableStyleId>
              </a:tblPr>
              <a:tblGrid>
                <a:gridCol w="576064">
                  <a:extLst>
                    <a:ext uri="{9D8B030D-6E8A-4147-A177-3AD203B41FA5}">
                      <a16:colId xmlns:a16="http://schemas.microsoft.com/office/drawing/2014/main" val="3679446110"/>
                    </a:ext>
                  </a:extLst>
                </a:gridCol>
                <a:gridCol w="4572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6.2c Inspection and monitoring plan for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basic inspection and monitoring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inspection and monitoring plans for softscape, with results that translates to tangible measures for implementation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CA23ABD1-36E5-1B3E-573F-8B139971CA5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9815522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060129768"/>
              </p:ext>
            </p:extLst>
          </p:nvPr>
        </p:nvGraphicFramePr>
        <p:xfrm>
          <a:off x="695400" y="1192852"/>
          <a:ext cx="6552728" cy="1012011"/>
        </p:xfrm>
        <a:graphic>
          <a:graphicData uri="http://schemas.openxmlformats.org/drawingml/2006/table">
            <a:tbl>
              <a:tblPr>
                <a:tableStyleId>{5940675A-B579-460E-94D1-54222C63F5DA}</a:tableStyleId>
              </a:tblPr>
              <a:tblGrid>
                <a:gridCol w="531960">
                  <a:extLst>
                    <a:ext uri="{9D8B030D-6E8A-4147-A177-3AD203B41FA5}">
                      <a16:colId xmlns:a16="http://schemas.microsoft.com/office/drawing/2014/main" val="3679446110"/>
                    </a:ext>
                  </a:extLst>
                </a:gridCol>
                <a:gridCol w="4374506">
                  <a:extLst>
                    <a:ext uri="{9D8B030D-6E8A-4147-A177-3AD203B41FA5}">
                      <a16:colId xmlns:a16="http://schemas.microsoft.com/office/drawing/2014/main" val="1452562166"/>
                    </a:ext>
                  </a:extLst>
                </a:gridCol>
                <a:gridCol w="218512">
                  <a:extLst>
                    <a:ext uri="{9D8B030D-6E8A-4147-A177-3AD203B41FA5}">
                      <a16:colId xmlns:a16="http://schemas.microsoft.com/office/drawing/2014/main" val="4108943563"/>
                    </a:ext>
                  </a:extLst>
                </a:gridCol>
                <a:gridCol w="590649">
                  <a:extLst>
                    <a:ext uri="{9D8B030D-6E8A-4147-A177-3AD203B41FA5}">
                      <a16:colId xmlns:a16="http://schemas.microsoft.com/office/drawing/2014/main" val="3697783855"/>
                    </a:ext>
                  </a:extLst>
                </a:gridCol>
                <a:gridCol w="837101">
                  <a:extLst>
                    <a:ext uri="{9D8B030D-6E8A-4147-A177-3AD203B41FA5}">
                      <a16:colId xmlns:a16="http://schemas.microsoft.com/office/drawing/2014/main" val="2448196275"/>
                    </a:ext>
                  </a:extLst>
                </a:gridCol>
              </a:tblGrid>
              <a:tr h="276003">
                <a:tc gridSpan="3">
                  <a:txBody>
                    <a:bodyPr/>
                    <a:lstStyle/>
                    <a:p>
                      <a:pPr algn="l" fontAlgn="ctr"/>
                      <a:r>
                        <a:rPr lang="en-US" sz="1200" b="1" i="0" u="none" strike="noStrike" dirty="0">
                          <a:solidFill>
                            <a:srgbClr val="000000"/>
                          </a:solidFill>
                          <a:effectLst/>
                          <a:latin typeface="+mn-lt"/>
                        </a:rPr>
                        <a:t>6.2d Smart operations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6000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simple technological interventions or automation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7600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Smart operations that integrates automation and is adaptive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74EC3AD-AEE3-2AA4-5961-4DE55A51F5D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449515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25603013"/>
              </p:ext>
            </p:extLst>
          </p:nvPr>
        </p:nvGraphicFramePr>
        <p:xfrm>
          <a:off x="695400" y="1192853"/>
          <a:ext cx="7132404"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24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6.2e Waste management strategies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manage waste E.g. signage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effective efforts and strategies to reduce waste management. E.g. placing more bins over weekend, larger bins near BBQ pits, smart bins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7F3CA59A-6742-4434-3353-FAA85E4F5E7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911477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800519820"/>
              </p:ext>
            </p:extLst>
          </p:nvPr>
        </p:nvGraphicFramePr>
        <p:xfrm>
          <a:off x="695400" y="1192853"/>
          <a:ext cx="5037501" cy="731520"/>
        </p:xfrm>
        <a:graphic>
          <a:graphicData uri="http://schemas.openxmlformats.org/drawingml/2006/table">
            <a:tbl>
              <a:tblPr>
                <a:tableStyleId>{5940675A-B579-460E-94D1-54222C63F5DA}</a:tableStyleId>
              </a:tblPr>
              <a:tblGrid>
                <a:gridCol w="3600000">
                  <a:extLst>
                    <a:ext uri="{9D8B030D-6E8A-4147-A177-3AD203B41FA5}">
                      <a16:colId xmlns:a16="http://schemas.microsoft.com/office/drawing/2014/main" val="3679446110"/>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2">
                  <a:txBody>
                    <a:bodyPr/>
                    <a:lstStyle/>
                    <a:p>
                      <a:pPr algn="l" fontAlgn="ctr"/>
                      <a:r>
                        <a:rPr lang="en-US" sz="1200" b="1" i="0" u="none" strike="noStrike" dirty="0">
                          <a:solidFill>
                            <a:srgbClr val="000000"/>
                          </a:solidFill>
                          <a:effectLst/>
                          <a:latin typeface="+mn-lt"/>
                        </a:rPr>
                        <a:t>6.2f</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1" i="0" u="none" strike="noStrike" dirty="0">
                          <a:solidFill>
                            <a:srgbClr val="000000"/>
                          </a:solidFill>
                          <a:effectLst/>
                          <a:latin typeface="Calibri" panose="020F0502020204030204" pitchFamily="34" charset="0"/>
                        </a:rPr>
                        <a:t>Employs a Certified Practising Horticulturist (CPH) with currently valid certification in maintenance operations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2" name="Footer Placeholder 1">
            <a:extLst>
              <a:ext uri="{FF2B5EF4-FFF2-40B4-BE49-F238E27FC236}">
                <a16:creationId xmlns:a16="http://schemas.microsoft.com/office/drawing/2014/main" id="{1E650C2E-316F-D633-BB9F-BD0AAA447948}"/>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949976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737941147"/>
              </p:ext>
            </p:extLst>
          </p:nvPr>
        </p:nvGraphicFramePr>
        <p:xfrm>
          <a:off x="695400" y="1192853"/>
          <a:ext cx="8862302"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947662">
                  <a:extLst>
                    <a:ext uri="{9D8B030D-6E8A-4147-A177-3AD203B41FA5}">
                      <a16:colId xmlns:a16="http://schemas.microsoft.com/office/drawing/2014/main" val="1452562166"/>
                    </a:ext>
                  </a:extLst>
                </a:gridCol>
                <a:gridCol w="194215">
                  <a:extLst>
                    <a:ext uri="{9D8B030D-6E8A-4147-A177-3AD203B41FA5}">
                      <a16:colId xmlns:a16="http://schemas.microsoft.com/office/drawing/2014/main" val="4108943563"/>
                    </a:ext>
                  </a:extLst>
                </a:gridCol>
                <a:gridCol w="52497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9307466"/>
                    </a:ext>
                  </a:extLst>
                </a:gridCol>
              </a:tblGrid>
              <a:tr h="204023">
                <a:tc gridSpan="3">
                  <a:txBody>
                    <a:bodyPr/>
                    <a:lstStyle/>
                    <a:p>
                      <a:pPr algn="l" fontAlgn="ctr"/>
                      <a:r>
                        <a:rPr lang="en-US" sz="1200" b="1" i="0" u="none" strike="noStrike" dirty="0">
                          <a:solidFill>
                            <a:srgbClr val="000000"/>
                          </a:solidFill>
                          <a:effectLst/>
                          <a:latin typeface="+mn-lt"/>
                        </a:rPr>
                        <a:t>6.3a Location of rooftop and vertical greenery </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location that does not have suitable microclimate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appropriate location with suitable microclimate, as demonstrated from studies or site analysis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39DFCC0-0E69-BBB6-E1DA-F1A19C55D81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597189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964075347"/>
              </p:ext>
            </p:extLst>
          </p:nvPr>
        </p:nvGraphicFramePr>
        <p:xfrm>
          <a:off x="695400" y="1192853"/>
          <a:ext cx="713218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8817">
                  <a:extLst>
                    <a:ext uri="{9D8B030D-6E8A-4147-A177-3AD203B41FA5}">
                      <a16:colId xmlns:a16="http://schemas.microsoft.com/office/drawing/2014/main" val="1452562166"/>
                    </a:ext>
                  </a:extLst>
                </a:gridCol>
                <a:gridCol w="192296">
                  <a:extLst>
                    <a:ext uri="{9D8B030D-6E8A-4147-A177-3AD203B41FA5}">
                      <a16:colId xmlns:a16="http://schemas.microsoft.com/office/drawing/2014/main" val="4108943563"/>
                    </a:ext>
                  </a:extLst>
                </a:gridCol>
                <a:gridCol w="5197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846262499"/>
                    </a:ext>
                  </a:extLst>
                </a:gridCol>
              </a:tblGrid>
              <a:tr h="204023">
                <a:tc gridSpan="3">
                  <a:txBody>
                    <a:bodyPr/>
                    <a:lstStyle/>
                    <a:p>
                      <a:pPr algn="l" fontAlgn="ctr"/>
                      <a:r>
                        <a:rPr lang="en-US" sz="1200" b="1" i="0" u="none" strike="noStrike" dirty="0">
                          <a:solidFill>
                            <a:srgbClr val="000000"/>
                          </a:solidFill>
                          <a:effectLst/>
                          <a:latin typeface="+mn-lt"/>
                        </a:rPr>
                        <a:t>6.3b Safety and maintainability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plans, requires high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maintenance plans, some efforts to reduce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and risk management plans, little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BBB048F4-D995-A8C4-D964-30E9541259E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98306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621750724"/>
              </p:ext>
            </p:extLst>
          </p:nvPr>
        </p:nvGraphicFramePr>
        <p:xfrm>
          <a:off x="695400" y="1124744"/>
          <a:ext cx="6381449" cy="1097280"/>
        </p:xfrm>
        <a:graphic>
          <a:graphicData uri="http://schemas.openxmlformats.org/drawingml/2006/table">
            <a:tbl>
              <a:tblPr>
                <a:tableStyleId>{5940675A-B579-460E-94D1-54222C63F5DA}</a:tableStyleId>
              </a:tblPr>
              <a:tblGrid>
                <a:gridCol w="4824536">
                  <a:extLst>
                    <a:ext uri="{9D8B030D-6E8A-4147-A177-3AD203B41FA5}">
                      <a16:colId xmlns:a16="http://schemas.microsoft.com/office/drawing/2014/main" val="3679446110"/>
                    </a:ext>
                  </a:extLst>
                </a:gridCol>
                <a:gridCol w="336173">
                  <a:extLst>
                    <a:ext uri="{9D8B030D-6E8A-4147-A177-3AD203B41FA5}">
                      <a16:colId xmlns:a16="http://schemas.microsoft.com/office/drawing/2014/main" val="2968679747"/>
                    </a:ext>
                  </a:extLst>
                </a:gridCol>
                <a:gridCol w="4897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31394248"/>
                    </a:ext>
                  </a:extLst>
                </a:gridCol>
              </a:tblGrid>
              <a:tr h="190330">
                <a:tc gridSpan="2">
                  <a:txBody>
                    <a:bodyPr/>
                    <a:lstStyle/>
                    <a:p>
                      <a:pPr algn="l" fontAlgn="ctr"/>
                      <a:r>
                        <a:rPr lang="en-US" sz="1200" b="1" i="0" u="none" strike="noStrike" dirty="0">
                          <a:solidFill>
                            <a:srgbClr val="000000"/>
                          </a:solidFill>
                          <a:effectLst/>
                          <a:latin typeface="Calibri" panose="020F0502020204030204" pitchFamily="34" charset="0"/>
                        </a:rPr>
                        <a:t>1.2a Percentage of paths and open spaces shaded by vegetation in 5 years’ time</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190330">
                <a:tc>
                  <a:txBody>
                    <a:bodyPr/>
                    <a:lstStyle/>
                    <a:p>
                      <a:pPr algn="ctr" fontAlgn="ctr"/>
                      <a:r>
                        <a:rPr lang="en-GB" sz="1200" b="0" i="0" u="none" strike="noStrike" dirty="0">
                          <a:solidFill>
                            <a:srgbClr val="000000"/>
                          </a:solidFill>
                          <a:effectLst/>
                          <a:latin typeface="Calibri" panose="020F0502020204030204" pitchFamily="34" charset="0"/>
                        </a:rPr>
                        <a:t>&lt;30%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4610">
                <a:tc>
                  <a:txBody>
                    <a:bodyPr/>
                    <a:lstStyle/>
                    <a:p>
                      <a:pPr algn="ctr" fontAlgn="ctr"/>
                      <a:r>
                        <a:rPr lang="en-GB" sz="1200" b="0" i="0" u="none" strike="noStrike" dirty="0">
                          <a:solidFill>
                            <a:srgbClr val="000000"/>
                          </a:solidFill>
                          <a:effectLst/>
                          <a:latin typeface="Calibri" panose="020F0502020204030204" pitchFamily="34" charset="0"/>
                        </a:rPr>
                        <a:t>30 - 70%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190330">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Content Placeholder 11">
            <a:extLst>
              <a:ext uri="{FF2B5EF4-FFF2-40B4-BE49-F238E27FC236}">
                <a16:creationId xmlns:a16="http://schemas.microsoft.com/office/drawing/2014/main" id="{B851F29E-4B01-586B-74D2-50F4D0AEAD84}"/>
              </a:ext>
            </a:extLst>
          </p:cNvPr>
          <p:cNvSpPr>
            <a:spLocks noGrp="1"/>
          </p:cNvSpPr>
          <p:nvPr>
            <p:ph idx="1"/>
          </p:nvPr>
        </p:nvSpPr>
        <p:spPr>
          <a:xfrm>
            <a:off x="609600" y="2636912"/>
            <a:ext cx="11323884" cy="3489253"/>
          </a:xfrm>
        </p:spPr>
        <p:txBody>
          <a:bodyPr/>
          <a:lstStyle/>
          <a:p>
            <a:endParaRPr lang="en-GB" dirty="0"/>
          </a:p>
        </p:txBody>
      </p:sp>
      <p:sp>
        <p:nvSpPr>
          <p:cNvPr id="4" name="Footer Placeholder 3">
            <a:extLst>
              <a:ext uri="{FF2B5EF4-FFF2-40B4-BE49-F238E27FC236}">
                <a16:creationId xmlns:a16="http://schemas.microsoft.com/office/drawing/2014/main" id="{2C5A6C84-B7BA-5677-C567-9613DA69CD0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39112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60</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6: Maintenance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632800399"/>
              </p:ext>
            </p:extLst>
          </p:nvPr>
        </p:nvGraphicFramePr>
        <p:xfrm>
          <a:off x="767408" y="2060848"/>
          <a:ext cx="10014305" cy="2112365"/>
        </p:xfrm>
        <a:graphic>
          <a:graphicData uri="http://schemas.openxmlformats.org/drawingml/2006/table">
            <a:tbl>
              <a:tblPr firstRow="1" bandRow="1">
                <a:tableStyleId>{9D7B26C5-4107-4FEC-AEDC-1716B250A1EF}</a:tableStyleId>
              </a:tblPr>
              <a:tblGrid>
                <a:gridCol w="623619">
                  <a:extLst>
                    <a:ext uri="{9D8B030D-6E8A-4147-A177-3AD203B41FA5}">
                      <a16:colId xmlns:a16="http://schemas.microsoft.com/office/drawing/2014/main" val="2656123347"/>
                    </a:ext>
                  </a:extLst>
                </a:gridCol>
                <a:gridCol w="3983863">
                  <a:extLst>
                    <a:ext uri="{9D8B030D-6E8A-4147-A177-3AD203B41FA5}">
                      <a16:colId xmlns:a16="http://schemas.microsoft.com/office/drawing/2014/main" val="3686194030"/>
                    </a:ext>
                  </a:extLst>
                </a:gridCol>
                <a:gridCol w="2130165">
                  <a:extLst>
                    <a:ext uri="{9D8B030D-6E8A-4147-A177-3AD203B41FA5}">
                      <a16:colId xmlns:a16="http://schemas.microsoft.com/office/drawing/2014/main" val="2776025586"/>
                    </a:ext>
                  </a:extLst>
                </a:gridCol>
                <a:gridCol w="1638329">
                  <a:extLst>
                    <a:ext uri="{9D8B030D-6E8A-4147-A177-3AD203B41FA5}">
                      <a16:colId xmlns:a16="http://schemas.microsoft.com/office/drawing/2014/main" val="1615581147"/>
                    </a:ext>
                  </a:extLst>
                </a:gridCol>
                <a:gridCol w="1638329">
                  <a:extLst>
                    <a:ext uri="{9D8B030D-6E8A-4147-A177-3AD203B41FA5}">
                      <a16:colId xmlns:a16="http://schemas.microsoft.com/office/drawing/2014/main" val="294878859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6.1</a:t>
                      </a:r>
                    </a:p>
                  </a:txBody>
                  <a:tcPr marL="45720" marR="45720" anchor="b"/>
                </a:tc>
                <a:tc>
                  <a:txBody>
                    <a:bodyPr/>
                    <a:lstStyle/>
                    <a:p>
                      <a:pPr algn="l" fontAlgn="b"/>
                      <a:r>
                        <a:rPr lang="en-GB" dirty="0"/>
                        <a:t>Design for Landscape Maintainability</a:t>
                      </a:r>
                    </a:p>
                  </a:txBody>
                  <a:tcPr marL="45720" marR="45720" anchor="b"/>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6.2</a:t>
                      </a:r>
                    </a:p>
                  </a:txBody>
                  <a:tcPr marL="45720" marR="45720" anchor="b"/>
                </a:tc>
                <a:tc>
                  <a:txBody>
                    <a:bodyPr/>
                    <a:lstStyle/>
                    <a:p>
                      <a:pPr algn="l" fontAlgn="b"/>
                      <a:r>
                        <a:rPr lang="en-GB" dirty="0"/>
                        <a:t>Maintenance Plans and Operations</a:t>
                      </a:r>
                    </a:p>
                  </a:txBody>
                  <a:tcPr marL="45720" marR="45720" anchor="b"/>
                </a:tc>
                <a:tc>
                  <a:txBody>
                    <a:bodyPr/>
                    <a:lstStyle/>
                    <a:p>
                      <a:pPr algn="ctr" fontAlgn="b"/>
                      <a:r>
                        <a:rPr lang="en-SG" sz="1800" dirty="0"/>
                        <a:t>11</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6.3*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US" dirty="0"/>
                        <a:t>Design for Skyrise Greenery Maintenance</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4436703"/>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25</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4324CA2E-FA74-F42E-0DE7-0C4BB500F7B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251170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US" sz="2800" dirty="0"/>
              <a:t>Bonus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888713323"/>
              </p:ext>
            </p:extLst>
          </p:nvPr>
        </p:nvGraphicFramePr>
        <p:xfrm>
          <a:off x="695400" y="1192853"/>
          <a:ext cx="5338204" cy="1645920"/>
        </p:xfrm>
        <a:graphic>
          <a:graphicData uri="http://schemas.openxmlformats.org/drawingml/2006/table">
            <a:tbl>
              <a:tblPr>
                <a:tableStyleId>{5940675A-B579-460E-94D1-54222C63F5DA}</a:tableStyleId>
              </a:tblPr>
              <a:tblGrid>
                <a:gridCol w="2844000">
                  <a:extLst>
                    <a:ext uri="{9D8B030D-6E8A-4147-A177-3AD203B41FA5}">
                      <a16:colId xmlns:a16="http://schemas.microsoft.com/office/drawing/2014/main" val="3679446110"/>
                    </a:ext>
                  </a:extLst>
                </a:gridCol>
                <a:gridCol w="1073269">
                  <a:extLst>
                    <a:ext uri="{9D8B030D-6E8A-4147-A177-3AD203B41FA5}">
                      <a16:colId xmlns:a16="http://schemas.microsoft.com/office/drawing/2014/main" val="1452562166"/>
                    </a:ext>
                  </a:extLst>
                </a:gridCol>
                <a:gridCol w="186329">
                  <a:extLst>
                    <a:ext uri="{9D8B030D-6E8A-4147-A177-3AD203B41FA5}">
                      <a16:colId xmlns:a16="http://schemas.microsoft.com/office/drawing/2014/main" val="4108943563"/>
                    </a:ext>
                  </a:extLst>
                </a:gridCol>
                <a:gridCol w="5036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17915604"/>
                    </a:ext>
                  </a:extLst>
                </a:gridCol>
              </a:tblGrid>
              <a:tr h="204023">
                <a:tc gridSpan="3">
                  <a:txBody>
                    <a:bodyPr/>
                    <a:lstStyle/>
                    <a:p>
                      <a:pPr algn="l" fontAlgn="ctr"/>
                      <a:r>
                        <a:rPr lang="en-US" sz="1200" b="1" i="0" u="none" strike="noStrike" dirty="0">
                          <a:solidFill>
                            <a:srgbClr val="000000"/>
                          </a:solidFill>
                          <a:effectLst/>
                          <a:latin typeface="+mn-lt"/>
                        </a:rPr>
                        <a:t>BONUS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Any special efforts within below categories that were not scored for in criteria?</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Design and landscape</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Community wellbeing &amp; engagement</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Environmental sustainability</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Biodiversity conservation</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Maintenance</a:t>
                      </a:r>
                      <a:r>
                        <a:rPr lang="en-US" sz="1200" dirty="0"/>
                        <a:t> </a:t>
                      </a:r>
                      <a:endParaRPr lang="en-GB" sz="1200" dirty="0"/>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07841142"/>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59798929"/>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98F22954-36F1-3F00-9F17-9B61BAC3E90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739869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A4CECEE4-8536-4FC3-ADC9-EF3987B3A382}"/>
              </a:ext>
            </a:extLst>
          </p:cNvPr>
          <p:cNvSpPr>
            <a:spLocks noGrp="1"/>
          </p:cNvSpPr>
          <p:nvPr>
            <p:ph type="sldNum" sz="quarter" idx="12"/>
          </p:nvPr>
        </p:nvSpPr>
        <p:spPr/>
        <p:txBody>
          <a:bodyPr/>
          <a:lstStyle/>
          <a:p>
            <a:fld id="{E5C8A926-C928-45A2-9802-20D0E491F10B}" type="slidenum">
              <a:rPr lang="en-GB" smtClean="0"/>
              <a:pPr/>
              <a:t>62</a:t>
            </a:fld>
            <a:endParaRPr lang="en-GB" dirty="0"/>
          </a:p>
        </p:txBody>
      </p:sp>
      <p:graphicFrame>
        <p:nvGraphicFramePr>
          <p:cNvPr id="3" name="Table 12">
            <a:extLst>
              <a:ext uri="{FF2B5EF4-FFF2-40B4-BE49-F238E27FC236}">
                <a16:creationId xmlns:a16="http://schemas.microsoft.com/office/drawing/2014/main" id="{DC1789FD-14EB-BD10-4AE7-63CC9BD1EADA}"/>
              </a:ext>
            </a:extLst>
          </p:cNvPr>
          <p:cNvGraphicFramePr>
            <a:graphicFrameLocks noGrp="1"/>
          </p:cNvGraphicFramePr>
          <p:nvPr>
            <p:extLst>
              <p:ext uri="{D42A27DB-BD31-4B8C-83A1-F6EECF244321}">
                <p14:modId xmlns:p14="http://schemas.microsoft.com/office/powerpoint/2010/main" val="1397003307"/>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23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14</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31</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25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4" name="Footer Placeholder 3">
            <a:extLst>
              <a:ext uri="{FF2B5EF4-FFF2-40B4-BE49-F238E27FC236}">
                <a16:creationId xmlns:a16="http://schemas.microsoft.com/office/drawing/2014/main" id="{D2D27487-0143-6591-123F-6DB7EB23B89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431738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756C162C-CF6F-4BD8-8DC4-97FFB4717A26}"/>
              </a:ext>
            </a:extLst>
          </p:cNvPr>
          <p:cNvSpPr>
            <a:spLocks noGrp="1"/>
          </p:cNvSpPr>
          <p:nvPr>
            <p:ph type="subTitle" idx="1"/>
          </p:nvPr>
        </p:nvSpPr>
        <p:spPr/>
        <p:txBody>
          <a:bodyPr/>
          <a:lstStyle/>
          <a:p>
            <a:endParaRPr lang="en-SG" dirty="0"/>
          </a:p>
        </p:txBody>
      </p:sp>
      <p:sp>
        <p:nvSpPr>
          <p:cNvPr id="4" name="Slide Number Placeholder 3">
            <a:extLst>
              <a:ext uri="{FF2B5EF4-FFF2-40B4-BE49-F238E27FC236}">
                <a16:creationId xmlns:a16="http://schemas.microsoft.com/office/drawing/2014/main" id="{4778591A-838D-4F2A-AE17-3C12FA0E17F6}"/>
              </a:ext>
            </a:extLst>
          </p:cNvPr>
          <p:cNvSpPr>
            <a:spLocks noGrp="1"/>
          </p:cNvSpPr>
          <p:nvPr>
            <p:ph type="sldNum" sz="quarter" idx="12"/>
          </p:nvPr>
        </p:nvSpPr>
        <p:spPr/>
        <p:txBody>
          <a:bodyPr/>
          <a:lstStyle/>
          <a:p>
            <a:fld id="{E5C8A926-C928-45A2-9802-20D0E491F10B}" type="slidenum">
              <a:rPr lang="en-GB" smtClean="0"/>
              <a:pPr/>
              <a:t>63</a:t>
            </a:fld>
            <a:endParaRPr lang="en-GB" dirty="0"/>
          </a:p>
        </p:txBody>
      </p:sp>
      <p:sp>
        <p:nvSpPr>
          <p:cNvPr id="5" name="Footer Placeholder 4">
            <a:extLst>
              <a:ext uri="{FF2B5EF4-FFF2-40B4-BE49-F238E27FC236}">
                <a16:creationId xmlns:a16="http://schemas.microsoft.com/office/drawing/2014/main" id="{E3590B3C-2089-7BEE-A24E-C8353BC3DB4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96415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2891764361"/>
              </p:ext>
            </p:extLst>
          </p:nvPr>
        </p:nvGraphicFramePr>
        <p:xfrm>
          <a:off x="700809" y="1340768"/>
          <a:ext cx="6584249"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4428000">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1.2b Thermal comfort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significantly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ED53270-1426-1D2C-C252-9EA7FF7E9342}"/>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69195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4192726810"/>
              </p:ext>
            </p:extLst>
          </p:nvPr>
        </p:nvGraphicFramePr>
        <p:xfrm>
          <a:off x="700809" y="1340768"/>
          <a:ext cx="7468405"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5312156">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1.2c Resting points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Provided some rest points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of rest points across park</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and variety of shaded rest points at purposeful locations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5DBF54B7-71FD-482B-61B2-D9BB04AE167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10898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1.3 Unique Park Features</a:t>
            </a:r>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1690746963"/>
              </p:ext>
            </p:extLst>
          </p:nvPr>
        </p:nvGraphicFramePr>
        <p:xfrm>
          <a:off x="695400" y="1192853"/>
          <a:ext cx="7874445"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76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1.3a Unique Features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differentiate park e.g. signage, special landscaping intentions to enhance greenery around facilities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include some unique features e.g. diversity in trail types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great efforts to create strong identity and include unique features e.g. war relics, treetop walk, playground themes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D3544755-2F34-BFEC-BBEB-3262ED56004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0677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6313A863DFBA4B9A1116F145512F5D" ma:contentTypeVersion="1" ma:contentTypeDescription="Create a new document." ma:contentTypeScope="" ma:versionID="c56e2c86214e1b1059cb69f20c79cfb0">
  <xsd:schema xmlns:xsd="http://www.w3.org/2001/XMLSchema" xmlns:xs="http://www.w3.org/2001/XMLSchema" xmlns:p="http://schemas.microsoft.com/office/2006/metadata/properties" xmlns:ns2="b21f3a1a-2eac-4dd5-b970-ecc04f6aab51" targetNamespace="http://schemas.microsoft.com/office/2006/metadata/properties" ma:root="true" ma:fieldsID="6c511875ffa9c752994b985a64c18b39" ns2:_="">
    <xsd:import namespace="b21f3a1a-2eac-4dd5-b970-ecc04f6aab5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f3a1a-2eac-4dd5-b970-ecc04f6aab5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C77474-B6AE-43B6-8565-3C43589887B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38E8E9E-66F3-48DD-8EAC-BE470A6DEBD0}">
  <ds:schemaRefs>
    <ds:schemaRef ds:uri="http://schemas.microsoft.com/sharepoint/v3/contenttype/forms"/>
  </ds:schemaRefs>
</ds:datastoreItem>
</file>

<file path=customXml/itemProps3.xml><?xml version="1.0" encoding="utf-8"?>
<ds:datastoreItem xmlns:ds="http://schemas.openxmlformats.org/officeDocument/2006/customXml" ds:itemID="{34B11F3F-E391-4EEF-8CAB-C5F7EF161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1f3a1a-2eac-4dd5-b970-ecc04f6aa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3595</TotalTime>
  <Words>4218</Words>
  <Application>Microsoft Office PowerPoint</Application>
  <PresentationFormat>Widescreen</PresentationFormat>
  <Paragraphs>1043</Paragraphs>
  <Slides>63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63</vt:i4>
      </vt:variant>
    </vt:vector>
  </HeadingPairs>
  <TitlesOfParts>
    <vt:vector size="66" baseType="lpstr">
      <vt:lpstr>Arial</vt:lpstr>
      <vt:lpstr>Calibri</vt:lpstr>
      <vt:lpstr>Office Theme</vt:lpstr>
      <vt:lpstr>&lt;Park Name&gt;</vt:lpstr>
      <vt:lpstr>PowerPoint Presentation</vt:lpstr>
      <vt:lpstr>SCORES SUMMARY</vt:lpstr>
      <vt:lpstr>Part 1: Design &amp; Landscape 1.1 Overall Landscape Concept</vt:lpstr>
      <vt:lpstr>Part 1: Design &amp; Landscape 1.1 Overall Landscape Concept</vt:lpstr>
      <vt:lpstr>Part 1: Design &amp; Landscape 1.2 User Comfort</vt:lpstr>
      <vt:lpstr>Part 1: Design &amp; Landscape 1.2 User Comfort</vt:lpstr>
      <vt:lpstr>Part 1: Design &amp; Landscape 1.2 User Comfort</vt:lpstr>
      <vt:lpstr>Part 1: Design &amp; Landscape 1.3 Unique Park Features</vt:lpstr>
      <vt:lpstr>Part 1: Design &amp; Landscape 1.4 Contemplative Landscape (may refer to Design Guidelines for Contemplative Landscapes) </vt:lpstr>
      <vt:lpstr>Part 1: Design &amp; Landscape</vt:lpstr>
      <vt:lpstr>Part 2: Community Wellbeing &amp; Engagement 2.1 Wayfinding</vt:lpstr>
      <vt:lpstr>Part 2: Community Wellbeing &amp; Engagement 2.1 Wayfinding</vt:lpstr>
      <vt:lpstr>Part 2: Community Wellbeing &amp; Engagement 2.1 Wayfinding</vt:lpstr>
      <vt:lpstr>Part 2: Community Wellbeing &amp; Engagement 2.1 Wayfinding</vt:lpstr>
      <vt:lpstr>Part 2: Community Wellbeing &amp; Engagement 2.2 Universal Design</vt:lpstr>
      <vt:lpstr>Part 2: Community Wellbeing &amp; Engagement 2.1 Wayfinding</vt:lpstr>
      <vt:lpstr>PART 2: COMMUNITY WELLBEING AND ENGAGEMENT</vt:lpstr>
      <vt:lpstr>Part 3: Community Wellbeing &amp; Engagement 3.1 Facilities &amp; Amenities</vt:lpstr>
      <vt:lpstr>Part 3: Community Wellbeing &amp; Engagement 3.1 Facilities &amp; Amenities</vt:lpstr>
      <vt:lpstr>Part 3: Community Wellbeing &amp; Engagement 3.1 Facilities &amp; Amenities</vt:lpstr>
      <vt:lpstr>Part 3: Community Wellbeing &amp; Engagement 3.2 Lighting</vt:lpstr>
      <vt:lpstr>Part 3: Community Wellbeing &amp; Engagement 3.3 Toilets</vt:lpstr>
      <vt:lpstr>Part 3: Community Wellbeing &amp; Engagement 3.3 Toilets</vt:lpstr>
      <vt:lpstr>Part 3: Community Wellbeing &amp; Engagement 3.4 Community Engagement</vt:lpstr>
      <vt:lpstr>Part 3: Community Wellbeing &amp; Engagement 3.4 Community Engagement</vt:lpstr>
      <vt:lpstr>Part 3: Community Wellbeing &amp; Engagement 3.4 Community Engagement</vt:lpstr>
      <vt:lpstr>Part 3: Environmental Sustainability</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4.2 Source of Materials </vt:lpstr>
      <vt:lpstr>Part 4: Environmental Sustainability 4.2 Source of Materials</vt:lpstr>
      <vt:lpstr>Part 4: Environmental Sustainability 4.3 Stormwater Management </vt:lpstr>
      <vt:lpstr>Part 4: Environmental Sustainability 4.3 Stormwater Management </vt:lpstr>
      <vt:lpstr>Part 4: Environmental Sustainability</vt:lpstr>
      <vt:lpstr>Part 5: Biodiversity Conservation 5.1 Native Plants</vt:lpstr>
      <vt:lpstr>Part 5: Biodiversity Conservation 5.2 Tree Retention</vt:lpstr>
      <vt:lpstr>Part 5: Biodiversity Conservation 5.2 Tree Retention</vt:lpstr>
      <vt:lpstr>Part 5: Biodiversity Conservation 5.3 Biodiversity-sensitive Planting &amp; Design</vt:lpstr>
      <vt:lpstr>Part 5: Biodiversity Conservation 5.3 Biodiversity-sensitive Planting &amp; Design</vt:lpstr>
      <vt:lpstr>Part 5: Biodiversity Conservation 5.3 Biodiversity-sensitive Planting &amp; Design</vt:lpstr>
      <vt:lpstr>Part 5: Biodiversity Conservation 5.3 Biodiversity-sensitive Planting &amp; Design</vt:lpstr>
      <vt:lpstr>Part 5: Biodiversity Conservation 5.4 Conservation of Habitats, Ecological Processes &amp; Wildlife</vt:lpstr>
      <vt:lpstr>Part 5: Biodiversity Conservation 5.4 Conservation of Habitats, Ecological Processes &amp; Wildlife</vt:lpstr>
      <vt:lpstr>Part 5: Biodiversity Conservation 5.4 Conservation of Habitats, Ecological Processes &amp; Wildlife</vt:lpstr>
      <vt:lpstr>Part 5: Biodiversity Conservation</vt:lpstr>
      <vt:lpstr>Part 6: Maintenance 6.1 Design for Maintainability</vt:lpstr>
      <vt:lpstr>Part 6: Maintenance 6.1 Design for Landscape Maintainability</vt:lpstr>
      <vt:lpstr>Part 6: Maintenance 6.1 Design for Landscape Maintainability</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6.3 Design for Skyrise Greenery Maintenance</vt:lpstr>
      <vt:lpstr>Part 6: Maintenance 6.3 Design for Skyrise Greenery Maintenance</vt:lpstr>
      <vt:lpstr>Part 6: Maintenance</vt:lpstr>
      <vt:lpstr>Bonus</vt:lpstr>
      <vt:lpstr>SCORES SUMMARY</vt:lpstr>
      <vt:lpstr>Thank you</vt:lpstr>
    </vt:vector>
  </TitlesOfParts>
  <Company>Singapore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Yn Sheao LIM (NPARKS)</dc:creator>
  <cp:lastModifiedBy>BENITA WAHJUDI (NPARKS)</cp:lastModifiedBy>
  <cp:revision>177</cp:revision>
  <dcterms:created xsi:type="dcterms:W3CDTF">2015-06-02T02:26:36Z</dcterms:created>
  <dcterms:modified xsi:type="dcterms:W3CDTF">2024-07-17T09:39:30Z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0x010100D36313A863DFBA4B9A1116F145512F5D</vt:lpwstr>
  </property>
  <property fmtid="{D5CDD505-2E9C-101B-9397-08002B2CF9AE}" pid="3" name="MSIP_Label_5434c4c7-833e-41e4-b0ab-cdb227a2f6f7_Enabled">
    <vt:lpwstr>true</vt:lpwstr>
  </property>
  <property fmtid="{D5CDD505-2E9C-101B-9397-08002B2CF9AE}" pid="4" name="MSIP_Label_5434c4c7-833e-41e4-b0ab-cdb227a2f6f7_SetDate">
    <vt:lpwstr>2022-10-05T09:03:22Z</vt:lpwstr>
  </property>
  <property fmtid="{D5CDD505-2E9C-101B-9397-08002B2CF9AE}" pid="5" name="MSIP_Label_5434c4c7-833e-41e4-b0ab-cdb227a2f6f7_Method">
    <vt:lpwstr>Privileged</vt:lpwstr>
  </property>
  <property fmtid="{D5CDD505-2E9C-101B-9397-08002B2CF9AE}" pid="6" name="MSIP_Label_5434c4c7-833e-41e4-b0ab-cdb227a2f6f7_Name">
    <vt:lpwstr>Official (Open)</vt:lpwstr>
  </property>
  <property fmtid="{D5CDD505-2E9C-101B-9397-08002B2CF9AE}" pid="7" name="MSIP_Label_5434c4c7-833e-41e4-b0ab-cdb227a2f6f7_SiteId">
    <vt:lpwstr>0b11c524-9a1c-4e1b-84cb-6336aefc2243</vt:lpwstr>
  </property>
  <property fmtid="{D5CDD505-2E9C-101B-9397-08002B2CF9AE}" pid="8" name="MSIP_Label_5434c4c7-833e-41e4-b0ab-cdb227a2f6f7_ActionId">
    <vt:lpwstr>6591a320-c050-4dee-a8ab-dd486a081747</vt:lpwstr>
  </property>
  <property fmtid="{D5CDD505-2E9C-101B-9397-08002B2CF9AE}" pid="9" name="MSIP_Label_5434c4c7-833e-41e4-b0ab-cdb227a2f6f7_ContentBits">
    <vt:lpwstr>0</vt:lpwstr>
  </property>
</Properties>
</file>