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7"/>
  </p:notesMasterIdLst>
  <p:sldIdLst>
    <p:sldId id="295" r:id="rId5"/>
    <p:sldId id="297" r:id="rId6"/>
    <p:sldId id="359" r:id="rId7"/>
    <p:sldId id="302" r:id="rId8"/>
    <p:sldId id="361" r:id="rId9"/>
    <p:sldId id="363" r:id="rId10"/>
    <p:sldId id="404" r:id="rId11"/>
    <p:sldId id="405" r:id="rId12"/>
    <p:sldId id="365" r:id="rId13"/>
    <p:sldId id="367" r:id="rId14"/>
    <p:sldId id="364" r:id="rId15"/>
    <p:sldId id="406" r:id="rId16"/>
    <p:sldId id="407" r:id="rId17"/>
    <p:sldId id="408" r:id="rId18"/>
    <p:sldId id="369" r:id="rId19"/>
    <p:sldId id="409" r:id="rId20"/>
    <p:sldId id="321" r:id="rId21"/>
    <p:sldId id="372" r:id="rId22"/>
    <p:sldId id="410" r:id="rId23"/>
    <p:sldId id="411" r:id="rId24"/>
    <p:sldId id="374" r:id="rId25"/>
    <p:sldId id="412" r:id="rId26"/>
    <p:sldId id="413" r:id="rId27"/>
    <p:sldId id="414" r:id="rId28"/>
    <p:sldId id="415" r:id="rId29"/>
    <p:sldId id="416" r:id="rId30"/>
    <p:sldId id="431" r:id="rId31"/>
    <p:sldId id="380" r:id="rId32"/>
    <p:sldId id="417" r:id="rId33"/>
    <p:sldId id="420" r:id="rId34"/>
    <p:sldId id="421" r:id="rId35"/>
    <p:sldId id="422" r:id="rId36"/>
    <p:sldId id="375" r:id="rId37"/>
    <p:sldId id="376" r:id="rId38"/>
    <p:sldId id="377" r:id="rId39"/>
    <p:sldId id="378" r:id="rId40"/>
    <p:sldId id="419" r:id="rId41"/>
    <p:sldId id="382" r:id="rId42"/>
    <p:sldId id="381" r:id="rId43"/>
    <p:sldId id="384" r:id="rId44"/>
    <p:sldId id="383" r:id="rId45"/>
    <p:sldId id="389" r:id="rId46"/>
    <p:sldId id="390" r:id="rId47"/>
    <p:sldId id="426" r:id="rId48"/>
    <p:sldId id="391" r:id="rId49"/>
    <p:sldId id="392" r:id="rId50"/>
    <p:sldId id="393" r:id="rId51"/>
    <p:sldId id="394" r:id="rId52"/>
    <p:sldId id="396" r:id="rId53"/>
    <p:sldId id="397" r:id="rId54"/>
    <p:sldId id="427" r:id="rId55"/>
    <p:sldId id="398" r:id="rId56"/>
    <p:sldId id="428" r:id="rId57"/>
    <p:sldId id="403" r:id="rId58"/>
    <p:sldId id="429" r:id="rId59"/>
    <p:sldId id="430" r:id="rId60"/>
    <p:sldId id="399" r:id="rId61"/>
    <p:sldId id="400" r:id="rId62"/>
    <p:sldId id="401" r:id="rId63"/>
    <p:sldId id="402" r:id="rId64"/>
    <p:sldId id="360" r:id="rId65"/>
    <p:sldId id="266"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51DDD85-3AC9-475A-9072-9A7049CF6780}">
          <p14:sldIdLst>
            <p14:sldId id="295"/>
            <p14:sldId id="297"/>
            <p14:sldId id="359"/>
          </p14:sldIdLst>
        </p14:section>
        <p14:section name="Part 1 Design &amp; Landscape" id="{FEFEF69D-AC60-47BA-9A34-B7D2AD0740AD}">
          <p14:sldIdLst>
            <p14:sldId id="302"/>
            <p14:sldId id="361"/>
            <p14:sldId id="363"/>
            <p14:sldId id="404"/>
            <p14:sldId id="405"/>
            <p14:sldId id="365"/>
            <p14:sldId id="367"/>
          </p14:sldIdLst>
        </p14:section>
        <p14:section name="Part 2 Community Wellbeing &amp; Engagement" id="{BA50D09A-3AED-4976-A39B-569BA2796396}">
          <p14:sldIdLst>
            <p14:sldId id="364"/>
            <p14:sldId id="406"/>
            <p14:sldId id="407"/>
            <p14:sldId id="408"/>
            <p14:sldId id="369"/>
            <p14:sldId id="409"/>
            <p14:sldId id="321"/>
          </p14:sldIdLst>
        </p14:section>
        <p14:section name="Part 3 COMMUNITY WELLBEING &amp; ENGAGEMENT" id="{ACC176DB-6B3F-426B-9E0C-413A3D507005}">
          <p14:sldIdLst>
            <p14:sldId id="372"/>
            <p14:sldId id="410"/>
            <p14:sldId id="411"/>
            <p14:sldId id="374"/>
            <p14:sldId id="412"/>
            <p14:sldId id="413"/>
            <p14:sldId id="414"/>
            <p14:sldId id="415"/>
            <p14:sldId id="416"/>
            <p14:sldId id="431"/>
            <p14:sldId id="380"/>
          </p14:sldIdLst>
        </p14:section>
        <p14:section name="Part 4 Environmental Sustainability" id="{6254E1BC-CE96-4E16-AD4B-406BC6BAD8BD}">
          <p14:sldIdLst>
            <p14:sldId id="417"/>
            <p14:sldId id="420"/>
            <p14:sldId id="421"/>
            <p14:sldId id="422"/>
            <p14:sldId id="375"/>
            <p14:sldId id="376"/>
            <p14:sldId id="377"/>
            <p14:sldId id="378"/>
            <p14:sldId id="419"/>
          </p14:sldIdLst>
        </p14:section>
        <p14:section name="Part 5 Biodiversity Conservation" id="{910A262A-1C2C-460E-A3B4-44EA251EC24D}">
          <p14:sldIdLst>
            <p14:sldId id="382"/>
            <p14:sldId id="381"/>
            <p14:sldId id="384"/>
            <p14:sldId id="383"/>
            <p14:sldId id="389"/>
            <p14:sldId id="390"/>
            <p14:sldId id="426"/>
            <p14:sldId id="391"/>
          </p14:sldIdLst>
        </p14:section>
        <p14:section name="Part 6 Maintenance" id="{C968FC9D-C84D-4597-9940-DCFC40A5832F}">
          <p14:sldIdLst>
            <p14:sldId id="392"/>
            <p14:sldId id="393"/>
            <p14:sldId id="394"/>
            <p14:sldId id="396"/>
            <p14:sldId id="397"/>
            <p14:sldId id="427"/>
            <p14:sldId id="398"/>
            <p14:sldId id="428"/>
            <p14:sldId id="403"/>
            <p14:sldId id="429"/>
            <p14:sldId id="430"/>
            <p14:sldId id="399"/>
            <p14:sldId id="400"/>
            <p14:sldId id="401"/>
          </p14:sldIdLst>
        </p14:section>
        <p14:section name="Bonus" id="{1A6472B8-2939-47AA-A79E-77E1E53ADD26}">
          <p14:sldIdLst>
            <p14:sldId id="402"/>
          </p14:sldIdLst>
        </p14:section>
        <p14:section name="Summary" id="{DA541E8D-65A6-4AE5-9494-5FA5E02B5CF5}">
          <p14:sldIdLst>
            <p14:sldId id="360"/>
            <p14:sldId id="26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ela LOKE (NPARKS)" initials="PL(" lastIdx="1" clrIdx="0">
    <p:extLst>
      <p:ext uri="{19B8F6BF-5375-455C-9EA6-DF929625EA0E}">
        <p15:presenceInfo xmlns:p15="http://schemas.microsoft.com/office/powerpoint/2012/main" userId="Pamela LOKE (NPAR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00" autoAdjust="0"/>
  </p:normalViewPr>
  <p:slideViewPr>
    <p:cSldViewPr>
      <p:cViewPr varScale="1">
        <p:scale>
          <a:sx n="62" d="100"/>
          <a:sy n="62" d="100"/>
        </p:scale>
        <p:origin x="804" y="48"/>
      </p:cViewPr>
      <p:guideLst>
        <p:guide orient="horz" pos="2160"/>
        <p:guide pos="3840"/>
      </p:guideLst>
    </p:cSldViewPr>
  </p:slideViewPr>
  <p:notesTextViewPr>
    <p:cViewPr>
      <p:scale>
        <a:sx n="3" d="2"/>
        <a:sy n="3" d="2"/>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31T11:53:36.091" idx="1">
    <p:pos x="6716" y="1139"/>
    <p:text>Leave assessors' scores column blank</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99DC3-7834-4A73-8AD3-31B9649EE746}" type="datetimeFigureOut">
              <a:rPr lang="en-GB" smtClean="0"/>
              <a:pPr/>
              <a:t>18/07/2024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E58270-FC09-4611-97B9-5AE0CF031F1A}" type="slidenum">
              <a:rPr lang="en-GB" smtClean="0"/>
              <a:pPr/>
              <a:t>‹#›</a:t>
            </a:fld>
            <a:endParaRPr lang="en-GB" dirty="0"/>
          </a:p>
        </p:txBody>
      </p:sp>
    </p:spTree>
    <p:extLst>
      <p:ext uri="{BB962C8B-B14F-4D97-AF65-F5344CB8AC3E}">
        <p14:creationId xmlns:p14="http://schemas.microsoft.com/office/powerpoint/2010/main" val="3679416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1E58270-FC09-4611-97B9-5AE0CF031F1A}" type="slidenum">
              <a:rPr lang="en-GB" smtClean="0"/>
              <a:pPr/>
              <a:t>4</a:t>
            </a:fld>
            <a:endParaRPr lang="en-GB" dirty="0"/>
          </a:p>
        </p:txBody>
      </p:sp>
    </p:spTree>
    <p:extLst>
      <p:ext uri="{BB962C8B-B14F-4D97-AF65-F5344CB8AC3E}">
        <p14:creationId xmlns:p14="http://schemas.microsoft.com/office/powerpoint/2010/main" val="643130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normAutofit/>
          </a:bodyPr>
          <a:lstStyle>
            <a:lvl1pPr algn="ctr">
              <a:defRPr sz="4000" b="1"/>
            </a:lvl1p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08018C6-7106-443F-A534-9138D31E8BD0}" type="datetime1">
              <a:rPr lang="en-GB" smtClean="0"/>
              <a:t>18/07/2024</a:t>
            </a:fld>
            <a:endParaRPr lang="en-GB" dirty="0"/>
          </a:p>
        </p:txBody>
      </p:sp>
      <p:sp>
        <p:nvSpPr>
          <p:cNvPr id="5" name="Footer Placeholder 4"/>
          <p:cNvSpPr>
            <a:spLocks noGrp="1"/>
          </p:cNvSpPr>
          <p:nvPr>
            <p:ph type="ftr" sz="quarter" idx="11"/>
          </p:nvPr>
        </p:nvSpPr>
        <p:spPr/>
        <p:txBody>
          <a:bodyPr/>
          <a:lstStyle/>
          <a:p>
            <a:r>
              <a:rPr lang="en-US" dirty="0"/>
              <a:t>existing parks                          updated 12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F0600F34-2388-4D0B-A92A-80E82268C2B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50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747963"/>
            <a:ext cx="10363200" cy="1362075"/>
          </a:xfrm>
        </p:spPr>
        <p:txBody>
          <a:bodyPr anchor="t">
            <a:normAutofit/>
          </a:bodyPr>
          <a:lstStyle>
            <a:lvl1pPr algn="ctr">
              <a:defRPr sz="3200" b="1" cap="all"/>
            </a:lvl1pPr>
          </a:lstStyle>
          <a:p>
            <a:r>
              <a:rPr lang="en-US"/>
              <a:t>Click to edit Master title style</a:t>
            </a:r>
            <a:endParaRPr lang="en-GB"/>
          </a:p>
        </p:txBody>
      </p:sp>
      <p:sp>
        <p:nvSpPr>
          <p:cNvPr id="4" name="Date Placeholder 3"/>
          <p:cNvSpPr>
            <a:spLocks noGrp="1"/>
          </p:cNvSpPr>
          <p:nvPr>
            <p:ph type="dt" sz="half" idx="10"/>
          </p:nvPr>
        </p:nvSpPr>
        <p:spPr/>
        <p:txBody>
          <a:bodyPr/>
          <a:lstStyle/>
          <a:p>
            <a:fld id="{DD042FFB-128B-4EB6-8AA4-C804C046517E}" type="datetime1">
              <a:rPr lang="en-GB" smtClean="0"/>
              <a:t>18/07/2024</a:t>
            </a:fld>
            <a:endParaRPr lang="en-GB" dirty="0"/>
          </a:p>
        </p:txBody>
      </p:sp>
      <p:sp>
        <p:nvSpPr>
          <p:cNvPr id="5" name="Footer Placeholder 4"/>
          <p:cNvSpPr>
            <a:spLocks noGrp="1"/>
          </p:cNvSpPr>
          <p:nvPr>
            <p:ph type="ftr" sz="quarter" idx="11"/>
          </p:nvPr>
        </p:nvSpPr>
        <p:spPr/>
        <p:txBody>
          <a:bodyPr/>
          <a:lstStyle/>
          <a:p>
            <a:r>
              <a:rPr lang="en-US" dirty="0"/>
              <a:t>existing parks                          updated 12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pic>
        <p:nvPicPr>
          <p:cNvPr id="7" name="Picture 2" descr="C:\Users\usrlyj\Documents\LEAF\LEAF general documents\LEAF Logo.JPG">
            <a:extLst>
              <a:ext uri="{FF2B5EF4-FFF2-40B4-BE49-F238E27FC236}">
                <a16:creationId xmlns:a16="http://schemas.microsoft.com/office/drawing/2014/main" id="{D5EAD669-A12A-4C71-91EA-E2822793002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696400" y="476673"/>
            <a:ext cx="1845826" cy="1086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293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iteria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40768"/>
            <a:ext cx="11323884" cy="4785397"/>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2D2C8158-D41A-49CC-B8A6-2AE7D59A14A2}" type="datetime1">
              <a:rPr lang="en-GB" smtClean="0"/>
              <a:t>18/07/2024</a:t>
            </a:fld>
            <a:endParaRPr lang="en-GB" dirty="0"/>
          </a:p>
        </p:txBody>
      </p:sp>
      <p:sp>
        <p:nvSpPr>
          <p:cNvPr id="5" name="Footer Placeholder 4"/>
          <p:cNvSpPr>
            <a:spLocks noGrp="1"/>
          </p:cNvSpPr>
          <p:nvPr>
            <p:ph type="ftr" sz="quarter" idx="11"/>
          </p:nvPr>
        </p:nvSpPr>
        <p:spPr/>
        <p:txBody>
          <a:bodyPr/>
          <a:lstStyle/>
          <a:p>
            <a:r>
              <a:rPr lang="en-US" dirty="0"/>
              <a:t>existing parks                          updated 12 Jan 2023</a:t>
            </a:r>
            <a:endParaRPr lang="en-GB" dirty="0"/>
          </a:p>
        </p:txBody>
      </p:sp>
      <p:sp>
        <p:nvSpPr>
          <p:cNvPr id="6" name="Slide Number Placeholder 5"/>
          <p:cNvSpPr>
            <a:spLocks noGrp="1"/>
          </p:cNvSpPr>
          <p:nvPr>
            <p:ph type="sldNum" sz="quarter" idx="12"/>
          </p:nvPr>
        </p:nvSpPr>
        <p:spPr/>
        <p:txBody>
          <a:bodyPr/>
          <a:lstStyle/>
          <a:p>
            <a:fld id="{E5C8A926-C928-45A2-9802-20D0E491F10B}" type="slidenum">
              <a:rPr lang="en-GB" smtClean="0"/>
              <a:pPr/>
              <a:t>‹#›</a:t>
            </a:fld>
            <a:endParaRPr lang="en-GB" dirty="0"/>
          </a:p>
        </p:txBody>
      </p:sp>
      <p:sp>
        <p:nvSpPr>
          <p:cNvPr id="7" name="Title 1">
            <a:extLst>
              <a:ext uri="{FF2B5EF4-FFF2-40B4-BE49-F238E27FC236}">
                <a16:creationId xmlns:a16="http://schemas.microsoft.com/office/drawing/2014/main" id="{C1A90033-238C-4DD7-8C7D-5294825B89F6}"/>
              </a:ext>
            </a:extLst>
          </p:cNvPr>
          <p:cNvSpPr>
            <a:spLocks noGrp="1"/>
          </p:cNvSpPr>
          <p:nvPr>
            <p:ph type="title"/>
          </p:nvPr>
        </p:nvSpPr>
        <p:spPr>
          <a:xfrm>
            <a:off x="609600" y="274638"/>
            <a:ext cx="9474535" cy="905506"/>
          </a:xfrm>
        </p:spPr>
        <p:txBody>
          <a:bodyPr anchor="t">
            <a:normAutofit/>
          </a:bodyPr>
          <a:lstStyle>
            <a:lvl1pPr algn="l">
              <a:defRPr sz="2800" b="1"/>
            </a:lvl1pPr>
          </a:lstStyle>
          <a:p>
            <a:r>
              <a:rPr lang="en-US" dirty="0"/>
              <a:t>Click to edit Master title style</a:t>
            </a:r>
            <a:endParaRPr lang="en-GB" dirty="0"/>
          </a:p>
        </p:txBody>
      </p:sp>
      <p:pic>
        <p:nvPicPr>
          <p:cNvPr id="8" name="Picture 2" descr="C:\Users\usrlyj\Documents\LEAF\LEAF general documents\LEAF Logo.JPG">
            <a:extLst>
              <a:ext uri="{FF2B5EF4-FFF2-40B4-BE49-F238E27FC236}">
                <a16:creationId xmlns:a16="http://schemas.microsoft.com/office/drawing/2014/main" id="{E05BD0D0-E0C5-4905-8EEF-84C5EB4EB00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00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mmary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5A6D98-3539-4350-BFC1-9DE71C114FBF}" type="datetime1">
              <a:rPr lang="en-GB" smtClean="0"/>
              <a:t>18/07/2024</a:t>
            </a:fld>
            <a:endParaRPr lang="en-GB" dirty="0"/>
          </a:p>
        </p:txBody>
      </p:sp>
      <p:sp>
        <p:nvSpPr>
          <p:cNvPr id="4" name="Footer Placeholder 3"/>
          <p:cNvSpPr>
            <a:spLocks noGrp="1"/>
          </p:cNvSpPr>
          <p:nvPr>
            <p:ph type="ftr" sz="quarter" idx="11"/>
          </p:nvPr>
        </p:nvSpPr>
        <p:spPr/>
        <p:txBody>
          <a:bodyPr/>
          <a:lstStyle/>
          <a:p>
            <a:r>
              <a:rPr lang="en-US" dirty="0"/>
              <a:t>existing parks                          updated 12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94122"/>
          </a:xfrm>
        </p:spPr>
        <p:txBody>
          <a:bodyPr>
            <a:normAutofit/>
          </a:bodyPr>
          <a:lstStyle>
            <a:lvl1pPr algn="l">
              <a:defRPr sz="36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30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41D421C-DE54-4E3C-BC1C-9233BF1DFBF7}" type="datetime1">
              <a:rPr lang="en-GB" smtClean="0"/>
              <a:t>18/07/2024</a:t>
            </a:fld>
            <a:endParaRPr lang="en-GB" dirty="0"/>
          </a:p>
        </p:txBody>
      </p:sp>
      <p:sp>
        <p:nvSpPr>
          <p:cNvPr id="4" name="Footer Placeholder 3"/>
          <p:cNvSpPr>
            <a:spLocks noGrp="1"/>
          </p:cNvSpPr>
          <p:nvPr>
            <p:ph type="ftr" sz="quarter" idx="11"/>
          </p:nvPr>
        </p:nvSpPr>
        <p:spPr/>
        <p:txBody>
          <a:bodyPr/>
          <a:lstStyle/>
          <a:p>
            <a:r>
              <a:rPr lang="en-US" dirty="0"/>
              <a:t>existing parks                          updated 12 Jan 2023</a:t>
            </a:r>
            <a:endParaRPr lang="en-GB" dirty="0"/>
          </a:p>
        </p:txBody>
      </p:sp>
      <p:sp>
        <p:nvSpPr>
          <p:cNvPr id="5" name="Slide Number Placeholder 4"/>
          <p:cNvSpPr>
            <a:spLocks noGrp="1"/>
          </p:cNvSpPr>
          <p:nvPr>
            <p:ph type="sldNum" sz="quarter" idx="12"/>
          </p:nvPr>
        </p:nvSpPr>
        <p:spPr/>
        <p:txBody>
          <a:bodyPr/>
          <a:lstStyle/>
          <a:p>
            <a:fld id="{E5C8A926-C928-45A2-9802-20D0E491F10B}" type="slidenum">
              <a:rPr lang="en-GB" smtClean="0"/>
              <a:pPr/>
              <a:t>‹#›</a:t>
            </a:fld>
            <a:endParaRPr lang="en-GB" dirty="0"/>
          </a:p>
        </p:txBody>
      </p:sp>
      <p:sp>
        <p:nvSpPr>
          <p:cNvPr id="8" name="Title 1">
            <a:extLst>
              <a:ext uri="{FF2B5EF4-FFF2-40B4-BE49-F238E27FC236}">
                <a16:creationId xmlns:a16="http://schemas.microsoft.com/office/drawing/2014/main" id="{34647ED5-8538-4A7F-BC28-EAAE38C31957}"/>
              </a:ext>
            </a:extLst>
          </p:cNvPr>
          <p:cNvSpPr>
            <a:spLocks noGrp="1"/>
          </p:cNvSpPr>
          <p:nvPr>
            <p:ph type="title"/>
          </p:nvPr>
        </p:nvSpPr>
        <p:spPr>
          <a:xfrm>
            <a:off x="609600" y="274638"/>
            <a:ext cx="9474535" cy="905506"/>
          </a:xfrm>
        </p:spPr>
        <p:txBody>
          <a:bodyPr>
            <a:normAutofit/>
          </a:bodyPr>
          <a:lstStyle>
            <a:lvl1pPr algn="l">
              <a:defRPr sz="2800" b="1"/>
            </a:lvl1pPr>
          </a:lstStyle>
          <a:p>
            <a:r>
              <a:rPr lang="en-US" dirty="0"/>
              <a:t>Click to edit Master title style</a:t>
            </a:r>
            <a:endParaRPr lang="en-GB" dirty="0"/>
          </a:p>
        </p:txBody>
      </p:sp>
      <p:pic>
        <p:nvPicPr>
          <p:cNvPr id="9" name="Picture 2" descr="C:\Users\usrlyj\Documents\LEAF\LEAF general documents\LEAF Logo.JPG">
            <a:extLst>
              <a:ext uri="{FF2B5EF4-FFF2-40B4-BE49-F238E27FC236}">
                <a16:creationId xmlns:a16="http://schemas.microsoft.com/office/drawing/2014/main" id="{64A3B1FB-B6E4-4411-8DC9-2D56A6C0654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8488" y="283525"/>
            <a:ext cx="1444996" cy="896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626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42373-2212-4FD6-A8B9-71C27EA21E58}" type="datetime1">
              <a:rPr lang="en-GB" smtClean="0"/>
              <a:t>18/07/2024</a:t>
            </a:fld>
            <a:endParaRPr lang="en-GB" dirty="0"/>
          </a:p>
        </p:txBody>
      </p:sp>
      <p:sp>
        <p:nvSpPr>
          <p:cNvPr id="3" name="Footer Placeholder 2"/>
          <p:cNvSpPr>
            <a:spLocks noGrp="1"/>
          </p:cNvSpPr>
          <p:nvPr>
            <p:ph type="ftr" sz="quarter" idx="11"/>
          </p:nvPr>
        </p:nvSpPr>
        <p:spPr/>
        <p:txBody>
          <a:bodyPr/>
          <a:lstStyle/>
          <a:p>
            <a:r>
              <a:rPr lang="en-US" dirty="0"/>
              <a:t>existing parks                          updated 12 Jan 2023</a:t>
            </a:r>
            <a:endParaRPr lang="en-GB" dirty="0"/>
          </a:p>
        </p:txBody>
      </p:sp>
      <p:sp>
        <p:nvSpPr>
          <p:cNvPr id="4" name="Slide Number Placeholder 3"/>
          <p:cNvSpPr>
            <a:spLocks noGrp="1"/>
          </p:cNvSpPr>
          <p:nvPr>
            <p:ph type="sldNum" sz="quarter" idx="12"/>
          </p:nvPr>
        </p:nvSpPr>
        <p:spPr/>
        <p:txBody>
          <a:body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2782712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92211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713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D4D7D-987C-44AB-A549-9BD629C2BE16}" type="datetime1">
              <a:rPr lang="en-GB" smtClean="0"/>
              <a:t>18/07/2024</a:t>
            </a:fld>
            <a:endParaRPr lang="en-GB"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existing parks                          updated 12 Jan 2023</a:t>
            </a:r>
            <a:endParaRPr lang="en-GB"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E5C8A926-C928-45A2-9802-20D0E491F10B}" type="slidenum">
              <a:rPr lang="en-GB" smtClean="0"/>
              <a:pPr/>
              <a:t>‹#›</a:t>
            </a:fld>
            <a:endParaRPr lang="en-GB" dirty="0"/>
          </a:p>
        </p:txBody>
      </p:sp>
    </p:spTree>
    <p:extLst>
      <p:ext uri="{BB962C8B-B14F-4D97-AF65-F5344CB8AC3E}">
        <p14:creationId xmlns:p14="http://schemas.microsoft.com/office/powerpoint/2010/main" val="4138609526"/>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6" r:id="rId5"/>
    <p:sldLayoutId id="2147483655" r:id="rId6"/>
  </p:sldLayoutIdLst>
  <p:hf hd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D4A20-3F18-46D4-B520-EF34383D1449}"/>
              </a:ext>
            </a:extLst>
          </p:cNvPr>
          <p:cNvSpPr>
            <a:spLocks noGrp="1"/>
          </p:cNvSpPr>
          <p:nvPr>
            <p:ph type="ctrTitle"/>
          </p:nvPr>
        </p:nvSpPr>
        <p:spPr/>
        <p:txBody>
          <a:bodyPr>
            <a:noAutofit/>
          </a:bodyPr>
          <a:lstStyle/>
          <a:p>
            <a:r>
              <a:rPr lang="en-SG" sz="3600" dirty="0"/>
              <a:t>&lt;Park Name&gt;</a:t>
            </a:r>
          </a:p>
        </p:txBody>
      </p:sp>
      <p:sp>
        <p:nvSpPr>
          <p:cNvPr id="3" name="Content Placeholder 2">
            <a:extLst>
              <a:ext uri="{FF2B5EF4-FFF2-40B4-BE49-F238E27FC236}">
                <a16:creationId xmlns:a16="http://schemas.microsoft.com/office/drawing/2014/main" id="{F05CB342-EE6C-42D7-9E75-9D82F6B8E0C5}"/>
              </a:ext>
            </a:extLst>
          </p:cNvPr>
          <p:cNvSpPr>
            <a:spLocks noGrp="1"/>
          </p:cNvSpPr>
          <p:nvPr>
            <p:ph type="subTitle" idx="1"/>
          </p:nvPr>
        </p:nvSpPr>
        <p:spPr/>
        <p:txBody>
          <a:bodyPr>
            <a:normAutofit/>
          </a:bodyPr>
          <a:lstStyle/>
          <a:p>
            <a:r>
              <a:rPr lang="en-GB" sz="2400" dirty="0">
                <a:cs typeface="Arial" panose="020B0604020202020204" pitchFamily="34" charset="0"/>
              </a:rPr>
              <a:t>Prepared by: XXX Co.</a:t>
            </a:r>
          </a:p>
          <a:p>
            <a:r>
              <a:rPr lang="en-GB" sz="2400" dirty="0">
                <a:cs typeface="Arial" panose="020B0604020202020204" pitchFamily="34" charset="0"/>
              </a:rPr>
              <a:t>Assessment Date: 01 January 2021</a:t>
            </a:r>
          </a:p>
        </p:txBody>
      </p:sp>
      <p:sp>
        <p:nvSpPr>
          <p:cNvPr id="4" name="Slide Number Placeholder 3">
            <a:extLst>
              <a:ext uri="{FF2B5EF4-FFF2-40B4-BE49-F238E27FC236}">
                <a16:creationId xmlns:a16="http://schemas.microsoft.com/office/drawing/2014/main" id="{E8ADBDFA-4A09-4BA8-B8AA-3827B8571A4E}"/>
              </a:ext>
            </a:extLst>
          </p:cNvPr>
          <p:cNvSpPr>
            <a:spLocks noGrp="1"/>
          </p:cNvSpPr>
          <p:nvPr>
            <p:ph type="sldNum" sz="quarter" idx="12"/>
          </p:nvPr>
        </p:nvSpPr>
        <p:spPr/>
        <p:txBody>
          <a:bodyPr/>
          <a:lstStyle/>
          <a:p>
            <a:fld id="{E5C8A926-C928-45A2-9802-20D0E491F10B}" type="slidenum">
              <a:rPr lang="en-GB" smtClean="0"/>
              <a:pPr/>
              <a:t>1</a:t>
            </a:fld>
            <a:endParaRPr lang="en-GB" dirty="0"/>
          </a:p>
        </p:txBody>
      </p:sp>
      <p:sp>
        <p:nvSpPr>
          <p:cNvPr id="5" name="Footer Placeholder 4">
            <a:extLst>
              <a:ext uri="{FF2B5EF4-FFF2-40B4-BE49-F238E27FC236}">
                <a16:creationId xmlns:a16="http://schemas.microsoft.com/office/drawing/2014/main" id="{6ABBF5AB-2875-03E1-9807-EB916714205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88154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10</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1: Design &amp; Landscape</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659447861"/>
              </p:ext>
            </p:extLst>
          </p:nvPr>
        </p:nvGraphicFramePr>
        <p:xfrm>
          <a:off x="767408" y="2060848"/>
          <a:ext cx="9614258"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3622104">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424549153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r>
                        <a:rPr lang="en-US" sz="1800" dirty="0"/>
                        <a:t>1.1</a:t>
                      </a:r>
                      <a:endParaRPr lang="en-SG" sz="1800" dirty="0"/>
                    </a:p>
                  </a:txBody>
                  <a:tcPr anchor="ctr"/>
                </a:tc>
                <a:tc>
                  <a:txBody>
                    <a:bodyPr/>
                    <a:lstStyle/>
                    <a:p>
                      <a:pPr algn="l" fontAlgn="b"/>
                      <a:r>
                        <a:rPr lang="en-US" sz="1800" b="0" i="0" u="none" strike="noStrike" dirty="0">
                          <a:solidFill>
                            <a:srgbClr val="000000"/>
                          </a:solidFill>
                          <a:effectLst/>
                          <a:latin typeface="Calibri" panose="020F0502020204030204" pitchFamily="34" charset="0"/>
                        </a:rPr>
                        <a:t>Overall Landscape Concept and Layout</a:t>
                      </a:r>
                    </a:p>
                  </a:txBody>
                  <a:tcPr marL="0" marR="0" marT="0" marB="0" anchor="ctr"/>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r>
                        <a:rPr lang="en-US" sz="1800" dirty="0"/>
                        <a:t>1.2</a:t>
                      </a:r>
                      <a:endParaRPr lang="en-SG" sz="1800" dirty="0"/>
                    </a:p>
                  </a:txBody>
                  <a:tcPr anchor="ctr"/>
                </a:tc>
                <a:tc>
                  <a:txBody>
                    <a:bodyPr/>
                    <a:lstStyle/>
                    <a:p>
                      <a:pPr algn="l" fontAlgn="b"/>
                      <a:r>
                        <a:rPr lang="en-GB" sz="1800" b="0" i="0" u="none" strike="noStrike" dirty="0">
                          <a:solidFill>
                            <a:srgbClr val="000000"/>
                          </a:solidFill>
                          <a:effectLst/>
                          <a:latin typeface="Calibri" panose="020F0502020204030204" pitchFamily="34" charset="0"/>
                        </a:rPr>
                        <a:t>User Comfort</a:t>
                      </a:r>
                    </a:p>
                  </a:txBody>
                  <a:tcPr marL="0" marR="0" marT="0" marB="0" anchor="ctr"/>
                </a:tc>
                <a:tc>
                  <a:txBody>
                    <a:bodyPr/>
                    <a:lstStyle/>
                    <a:p>
                      <a:pPr algn="ctr" fontAlgn="b"/>
                      <a:r>
                        <a:rPr lang="en-SG" sz="1800" dirty="0"/>
                        <a:t>9</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r>
                        <a:rPr lang="en-US" sz="1800" dirty="0"/>
                        <a:t>1.3*</a:t>
                      </a:r>
                      <a:endParaRPr lang="en-SG" sz="1800" dirty="0"/>
                    </a:p>
                  </a:txBody>
                  <a:tcPr anchor="ctr">
                    <a:lnB w="12700" cap="flat" cmpd="sng" algn="ctr">
                      <a:solidFill>
                        <a:schemeClr val="tx1"/>
                      </a:solidFill>
                      <a:prstDash val="solid"/>
                      <a:round/>
                      <a:headEnd type="none" w="med" len="med"/>
                      <a:tailEnd type="none" w="med" len="med"/>
                    </a:lnB>
                  </a:tcPr>
                </a:tc>
                <a:tc>
                  <a:txBody>
                    <a:bodyPr/>
                    <a:lstStyle/>
                    <a:p>
                      <a:pPr algn="l" fontAlgn="b"/>
                      <a:r>
                        <a:rPr lang="en-GB" sz="1800" b="0" i="0" u="none" strike="noStrike" dirty="0">
                          <a:solidFill>
                            <a:srgbClr val="000000"/>
                          </a:solidFill>
                          <a:effectLst/>
                          <a:latin typeface="Calibri" panose="020F0502020204030204" pitchFamily="34" charset="0"/>
                        </a:rPr>
                        <a:t>Unique Park Features</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b"/>
                      <a:r>
                        <a:rPr lang="en-SG" sz="1800" dirty="0"/>
                        <a:t>3</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17</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C22C6C65-DE98-8F1E-8AB3-3861318BB20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956413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4059762864"/>
              </p:ext>
            </p:extLst>
          </p:nvPr>
        </p:nvGraphicFramePr>
        <p:xfrm>
          <a:off x="695400" y="1192853"/>
          <a:ext cx="8092904" cy="822960"/>
        </p:xfrm>
        <a:graphic>
          <a:graphicData uri="http://schemas.openxmlformats.org/drawingml/2006/table">
            <a:tbl>
              <a:tblPr>
                <a:tableStyleId>{5940675A-B579-460E-94D1-54222C63F5DA}</a:tableStyleId>
              </a:tblPr>
              <a:tblGrid>
                <a:gridCol w="511233">
                  <a:extLst>
                    <a:ext uri="{9D8B030D-6E8A-4147-A177-3AD203B41FA5}">
                      <a16:colId xmlns:a16="http://schemas.microsoft.com/office/drawing/2014/main" val="3679446110"/>
                    </a:ext>
                  </a:extLst>
                </a:gridCol>
                <a:gridCol w="6169914">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2.1a </a:t>
                      </a:r>
                      <a:r>
                        <a:rPr lang="en-US" sz="1200" b="1" i="0" u="none" strike="noStrike" dirty="0">
                          <a:solidFill>
                            <a:srgbClr val="000000"/>
                          </a:solidFill>
                          <a:effectLst/>
                          <a:latin typeface="Calibri" panose="020F0502020204030204" pitchFamily="34" charset="0"/>
                        </a:rPr>
                        <a:t>Understanding of wayfinding for users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occasional reviews or surveys (e.g. once every 3 years)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frequent reviews or surveys to understand users' wayfinding experience (e.g. annually)</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44042BED-127E-C925-3757-A2FCC5AC6F7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96478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3616905964"/>
              </p:ext>
            </p:extLst>
          </p:nvPr>
        </p:nvGraphicFramePr>
        <p:xfrm>
          <a:off x="695400" y="1192853"/>
          <a:ext cx="9181427" cy="100584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689876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a:t>
                      </a:r>
                      <a:r>
                        <a:rPr lang="en-US" sz="1200" b="1" i="0" u="none" strike="noStrike" dirty="0">
                          <a:solidFill>
                            <a:srgbClr val="000000"/>
                          </a:solidFill>
                          <a:effectLst/>
                          <a:latin typeface="Calibri" panose="020F0502020204030204" pitchFamily="34" charset="0"/>
                        </a:rPr>
                        <a:t>Wayfinding tools at transport nodes nearest to site entrances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some signage and map boards that are moderately effective in directing visitors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various signage and map boards that are clear and user-centric to direct visitors from surrounding transport nodes and at unclear site entrances within 400m radius around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24C00811-D024-86FA-612D-F65BF509ED9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52275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1101950562"/>
              </p:ext>
            </p:extLst>
          </p:nvPr>
        </p:nvGraphicFramePr>
        <p:xfrm>
          <a:off x="695400" y="1192853"/>
          <a:ext cx="7915047"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5632387">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a:t>
                      </a:r>
                      <a:r>
                        <a:rPr lang="en-US" sz="1200" b="1" i="0" u="none" strike="noStrike" dirty="0">
                          <a:solidFill>
                            <a:srgbClr val="000000"/>
                          </a:solidFill>
                          <a:effectLst/>
                          <a:latin typeface="Calibri" panose="020F0502020204030204" pitchFamily="34" charset="0"/>
                        </a:rPr>
                        <a:t>Wayfinding from surrounding areas to park</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users may experience difficulty in navigating to park from surrounding areas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users can navigate to the park easily. Park is well integrated with surrounding areas.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06487256-5C89-961B-8C3B-DFAB7A032A6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579968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276872"/>
            <a:ext cx="11323884" cy="38492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2.1 Wayfinding</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279629528"/>
              </p:ext>
            </p:extLst>
          </p:nvPr>
        </p:nvGraphicFramePr>
        <p:xfrm>
          <a:off x="695400" y="1192853"/>
          <a:ext cx="7133743"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4851083">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2.1b </a:t>
                      </a:r>
                      <a:r>
                        <a:rPr lang="en-US" sz="1200" b="1" i="0" u="none" strike="noStrike" dirty="0">
                          <a:solidFill>
                            <a:srgbClr val="000000"/>
                          </a:solidFill>
                          <a:effectLst/>
                          <a:latin typeface="Calibri" panose="020F0502020204030204" pitchFamily="34" charset="0"/>
                        </a:rPr>
                        <a:t>Wayfinding in park</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Some areas of park are tough for users to navigate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Most users can effectively navigate at important transport nodes within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88D23DC0-9F6D-EF8A-C964-B03C52F0846D}"/>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71872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2.2 Universal Design</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979888922"/>
              </p:ext>
            </p:extLst>
          </p:nvPr>
        </p:nvGraphicFramePr>
        <p:xfrm>
          <a:off x="695400" y="1192853"/>
          <a:ext cx="5639892" cy="2377440"/>
        </p:xfrm>
        <a:graphic>
          <a:graphicData uri="http://schemas.openxmlformats.org/drawingml/2006/table">
            <a:tbl>
              <a:tblPr>
                <a:tableStyleId>{5940675A-B579-460E-94D1-54222C63F5DA}</a:tableStyleId>
              </a:tblPr>
              <a:tblGrid>
                <a:gridCol w="399415">
                  <a:extLst>
                    <a:ext uri="{9D8B030D-6E8A-4147-A177-3AD203B41FA5}">
                      <a16:colId xmlns:a16="http://schemas.microsoft.com/office/drawing/2014/main" val="3679446110"/>
                    </a:ext>
                  </a:extLst>
                </a:gridCol>
                <a:gridCol w="3816000">
                  <a:extLst>
                    <a:ext uri="{9D8B030D-6E8A-4147-A177-3AD203B41FA5}">
                      <a16:colId xmlns:a16="http://schemas.microsoft.com/office/drawing/2014/main" val="1452562166"/>
                    </a:ext>
                  </a:extLst>
                </a:gridCol>
                <a:gridCol w="184562">
                  <a:extLst>
                    <a:ext uri="{9D8B030D-6E8A-4147-A177-3AD203B41FA5}">
                      <a16:colId xmlns:a16="http://schemas.microsoft.com/office/drawing/2014/main" val="4108943563"/>
                    </a:ext>
                  </a:extLst>
                </a:gridCol>
                <a:gridCol w="50896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866453188"/>
                    </a:ext>
                  </a:extLst>
                </a:gridCol>
              </a:tblGrid>
              <a:tr h="204023">
                <a:tc gridSpan="3">
                  <a:txBody>
                    <a:bodyPr/>
                    <a:lstStyle/>
                    <a:p>
                      <a:pPr algn="l"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endParaRPr lang="en-GB" sz="1000" b="0" i="0" u="none" strike="noStrike">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1" u="none" strike="noStrike" dirty="0">
                          <a:effectLst/>
                        </a:rPr>
                        <a:t>2.2a</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Getting to and into park</a:t>
                      </a:r>
                      <a:br>
                        <a:rPr lang="en-US" sz="1200" u="none" strike="noStrike" dirty="0">
                          <a:effectLst/>
                        </a:rPr>
                      </a:br>
                      <a:r>
                        <a:rPr lang="en-US" sz="1200" u="none" strike="noStrike" dirty="0">
                          <a:effectLst/>
                        </a:rPr>
                        <a:t>Provided ramps, hand-railings, drop-off points, carpark lots</a:t>
                      </a:r>
                      <a:endParaRPr lang="en-US" sz="1200" b="1" i="0" u="none" strike="noStrike" dirty="0">
                        <a:solidFill>
                          <a:srgbClr val="000000"/>
                        </a:solidFill>
                        <a:effectLst/>
                        <a:latin typeface="Calibri" panose="020F0502020204030204" pitchFamily="34" charset="0"/>
                      </a:endParaRPr>
                    </a:p>
                  </a:txBody>
                  <a:tcPr marL="45720" marR="45720" anchor="ctr">
                    <a:noFill/>
                  </a:tcP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1" u="none" strike="noStrike" dirty="0">
                          <a:effectLst/>
                        </a:rPr>
                        <a:t>2.2b</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Within park, circulation and wayfinding inside park</a:t>
                      </a:r>
                    </a:p>
                    <a:p>
                      <a:pPr marL="171450" indent="-171450" algn="l" fontAlgn="ctr">
                        <a:buFont typeface="Arial" panose="020B0604020202020204" pitchFamily="34" charset="0"/>
                        <a:buChar char="•"/>
                      </a:pPr>
                      <a:r>
                        <a:rPr lang="en-US" sz="1200" u="none" strike="noStrike" dirty="0">
                          <a:effectLst/>
                        </a:rPr>
                        <a:t>Pathways</a:t>
                      </a:r>
                    </a:p>
                    <a:p>
                      <a:pPr marL="171450" indent="-171450" algn="l" fontAlgn="ctr">
                        <a:buFont typeface="Arial" panose="020B0604020202020204" pitchFamily="34" charset="0"/>
                        <a:buChar char="•"/>
                      </a:pPr>
                      <a:r>
                        <a:rPr lang="en-US" sz="1200" u="none" strike="noStrike" dirty="0">
                          <a:effectLst/>
                        </a:rPr>
                        <a:t>Informational signage for different user groups</a:t>
                      </a:r>
                    </a:p>
                    <a:p>
                      <a:pPr marL="171450" indent="-171450" algn="l" fontAlgn="ctr">
                        <a:buFont typeface="Arial" panose="020B0604020202020204" pitchFamily="34" charset="0"/>
                        <a:buChar char="•"/>
                      </a:pPr>
                      <a:r>
                        <a:rPr lang="en-US" sz="1200" u="none" strike="noStrike" dirty="0">
                          <a:effectLst/>
                        </a:rPr>
                        <a:t>Unobstructed viewing areas suitable for wheelchair</a:t>
                      </a:r>
                      <a:endParaRPr lang="en-US" sz="1200" b="1" i="0" u="none" strike="noStrike" dirty="0">
                        <a:solidFill>
                          <a:srgbClr val="000000"/>
                        </a:solidFill>
                        <a:effectLst/>
                        <a:latin typeface="Calibri" panose="020F0502020204030204" pitchFamily="34" charset="0"/>
                      </a:endParaRPr>
                    </a:p>
                  </a:txBody>
                  <a:tcPr marL="45720" marR="45720" anchor="ct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69337555"/>
                  </a:ext>
                </a:extLst>
              </a:tr>
              <a:tr h="204023">
                <a:tc>
                  <a:txBody>
                    <a:bodyPr/>
                    <a:lstStyle/>
                    <a:p>
                      <a:pPr algn="l" fontAlgn="ctr"/>
                      <a:r>
                        <a:rPr lang="en-GB" sz="1200" b="1" u="none" strike="noStrike" dirty="0">
                          <a:effectLst/>
                        </a:rPr>
                        <a:t>2.2c</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l" fontAlgn="ctr"/>
                      <a:r>
                        <a:rPr lang="en-US" sz="1200" b="1" u="none" strike="noStrike" dirty="0">
                          <a:effectLst/>
                        </a:rPr>
                        <a:t>Amenities &amp; facilities</a:t>
                      </a:r>
                    </a:p>
                    <a:p>
                      <a:pPr marL="171450" indent="-171450" algn="l" fontAlgn="ctr">
                        <a:buFont typeface="Arial" panose="020B0604020202020204" pitchFamily="34" charset="0"/>
                        <a:buChar char="•"/>
                      </a:pPr>
                      <a:r>
                        <a:rPr lang="en-US" sz="1200" u="none" strike="noStrike" dirty="0">
                          <a:effectLst/>
                        </a:rPr>
                        <a:t>UD features in toilets, shelters, seats, auto-doors</a:t>
                      </a:r>
                    </a:p>
                    <a:p>
                      <a:pPr marL="171450" indent="-171450" algn="l" fontAlgn="ctr">
                        <a:buFont typeface="Arial" panose="020B0604020202020204" pitchFamily="34" charset="0"/>
                        <a:buChar char="•"/>
                      </a:pPr>
                      <a:r>
                        <a:rPr lang="en-US" sz="1200" u="none" strike="noStrike" dirty="0">
                          <a:effectLst/>
                        </a:rPr>
                        <a:t>Facilities for different user groups, e.g. nursing rooms, seats of varying heights, adjacent space for wheelchair</a:t>
                      </a:r>
                      <a:endParaRPr lang="en-US" sz="1200" b="1" i="0" u="none" strike="noStrike" dirty="0">
                        <a:solidFill>
                          <a:srgbClr val="000000"/>
                        </a:solidFill>
                        <a:effectLst/>
                        <a:latin typeface="Calibri" panose="020F0502020204030204" pitchFamily="34" charset="0"/>
                      </a:endParaRPr>
                    </a:p>
                  </a:txBody>
                  <a:tcPr marL="45720" marR="45720" anchor="ctr"/>
                </a:tc>
                <a:tc>
                  <a:txBody>
                    <a:bodyPr/>
                    <a:lstStyle/>
                    <a:p>
                      <a:pPr algn="ctr" fontAlgn="ctr"/>
                      <a:r>
                        <a:rPr lang="en-GB" sz="1200" u="none" strike="noStrike" dirty="0">
                          <a:effectLst/>
                        </a:rPr>
                        <a:t>1</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838482272"/>
                  </a:ext>
                </a:extLst>
              </a:tr>
            </a:tbl>
          </a:graphicData>
        </a:graphic>
      </p:graphicFrame>
      <p:sp>
        <p:nvSpPr>
          <p:cNvPr id="5" name="Content Placeholder 4">
            <a:extLst>
              <a:ext uri="{FF2B5EF4-FFF2-40B4-BE49-F238E27FC236}">
                <a16:creationId xmlns:a16="http://schemas.microsoft.com/office/drawing/2014/main" id="{EC339DF9-5A7C-590D-A812-E5A09463F19B}"/>
              </a:ext>
            </a:extLst>
          </p:cNvPr>
          <p:cNvSpPr>
            <a:spLocks noGrp="1"/>
          </p:cNvSpPr>
          <p:nvPr>
            <p:ph idx="1"/>
          </p:nvPr>
        </p:nvSpPr>
        <p:spPr>
          <a:xfrm>
            <a:off x="609600" y="3748725"/>
            <a:ext cx="11323884" cy="2377440"/>
          </a:xfrm>
        </p:spPr>
        <p:txBody>
          <a:bodyPr/>
          <a:lstStyle/>
          <a:p>
            <a:endParaRPr lang="en-GB" dirty="0"/>
          </a:p>
        </p:txBody>
      </p:sp>
      <p:sp>
        <p:nvSpPr>
          <p:cNvPr id="2" name="Footer Placeholder 1">
            <a:extLst>
              <a:ext uri="{FF2B5EF4-FFF2-40B4-BE49-F238E27FC236}">
                <a16:creationId xmlns:a16="http://schemas.microsoft.com/office/drawing/2014/main" id="{D2462D39-FB70-584C-652F-6E90861F4E7E}"/>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616916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2: Community Wellbeing &amp; Engagement</a:t>
            </a:r>
            <a:br>
              <a:rPr lang="en-SG" sz="2800" dirty="0"/>
            </a:br>
            <a:r>
              <a:rPr lang="en-SG" sz="2000" dirty="0"/>
              <a:t>2.2 Universal Design</a:t>
            </a:r>
          </a:p>
        </p:txBody>
      </p:sp>
      <p:graphicFrame>
        <p:nvGraphicFramePr>
          <p:cNvPr id="6" name="Table 5">
            <a:extLst>
              <a:ext uri="{FF2B5EF4-FFF2-40B4-BE49-F238E27FC236}">
                <a16:creationId xmlns:a16="http://schemas.microsoft.com/office/drawing/2014/main" id="{1A1E398A-34F6-434B-877D-C1E744292EC9}"/>
              </a:ext>
            </a:extLst>
          </p:cNvPr>
          <p:cNvGraphicFramePr>
            <a:graphicFrameLocks noGrp="1"/>
          </p:cNvGraphicFramePr>
          <p:nvPr>
            <p:extLst>
              <p:ext uri="{D42A27DB-BD31-4B8C-83A1-F6EECF244321}">
                <p14:modId xmlns:p14="http://schemas.microsoft.com/office/powerpoint/2010/main" val="2102192663"/>
              </p:ext>
            </p:extLst>
          </p:nvPr>
        </p:nvGraphicFramePr>
        <p:xfrm>
          <a:off x="695400" y="1192853"/>
          <a:ext cx="6232260" cy="118872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356000">
                  <a:extLst>
                    <a:ext uri="{9D8B030D-6E8A-4147-A177-3AD203B41FA5}">
                      <a16:colId xmlns:a16="http://schemas.microsoft.com/office/drawing/2014/main" val="1452562166"/>
                    </a:ext>
                  </a:extLst>
                </a:gridCol>
                <a:gridCol w="181177">
                  <a:extLst>
                    <a:ext uri="{9D8B030D-6E8A-4147-A177-3AD203B41FA5}">
                      <a16:colId xmlns:a16="http://schemas.microsoft.com/office/drawing/2014/main" val="4108943563"/>
                    </a:ext>
                  </a:extLst>
                </a:gridCol>
                <a:gridCol w="49963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684074715"/>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2.1d </a:t>
                      </a:r>
                      <a:r>
                        <a:rPr lang="en-US" sz="1200" b="1" i="0" u="none" strike="noStrike" dirty="0">
                          <a:solidFill>
                            <a:srgbClr val="000000"/>
                          </a:solidFill>
                          <a:effectLst/>
                          <a:latin typeface="Calibri" panose="020F0502020204030204" pitchFamily="34" charset="0"/>
                        </a:rPr>
                        <a:t>Creative strategies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Demonstrated simple efforts to enhance accessibility e.g. Availability of UD features information online, signages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enhance accessibility. e.g. Inclusive playgrounds, special routes for different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056588"/>
                  </a:ext>
                </a:extLst>
              </a:tr>
            </a:tbl>
          </a:graphicData>
        </a:graphic>
      </p:graphicFrame>
      <p:sp>
        <p:nvSpPr>
          <p:cNvPr id="2" name="Footer Placeholder 1">
            <a:extLst>
              <a:ext uri="{FF2B5EF4-FFF2-40B4-BE49-F238E27FC236}">
                <a16:creationId xmlns:a16="http://schemas.microsoft.com/office/drawing/2014/main" id="{69696293-C58F-A1F3-BD62-C9781478996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083679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0612A9-3B92-4674-AD9C-F65AE66FE6E2}"/>
              </a:ext>
            </a:extLst>
          </p:cNvPr>
          <p:cNvSpPr>
            <a:spLocks noGrp="1"/>
          </p:cNvSpPr>
          <p:nvPr>
            <p:ph type="sldNum" sz="quarter" idx="12"/>
          </p:nvPr>
        </p:nvSpPr>
        <p:spPr/>
        <p:txBody>
          <a:bodyPr/>
          <a:lstStyle/>
          <a:p>
            <a:fld id="{E5C8A926-C928-45A2-9802-20D0E491F10B}" type="slidenum">
              <a:rPr lang="en-GB" smtClean="0"/>
              <a:pPr/>
              <a:t>17</a:t>
            </a:fld>
            <a:endParaRPr lang="en-GB" dirty="0"/>
          </a:p>
        </p:txBody>
      </p:sp>
      <p:sp>
        <p:nvSpPr>
          <p:cNvPr id="2" name="Title 1">
            <a:extLst>
              <a:ext uri="{FF2B5EF4-FFF2-40B4-BE49-F238E27FC236}">
                <a16:creationId xmlns:a16="http://schemas.microsoft.com/office/drawing/2014/main" id="{24420F52-8B93-4CCF-B5C4-B8721903A753}"/>
              </a:ext>
            </a:extLst>
          </p:cNvPr>
          <p:cNvSpPr>
            <a:spLocks noGrp="1"/>
          </p:cNvSpPr>
          <p:nvPr>
            <p:ph type="title"/>
          </p:nvPr>
        </p:nvSpPr>
        <p:spPr/>
        <p:txBody>
          <a:bodyPr>
            <a:normAutofit/>
          </a:bodyPr>
          <a:lstStyle/>
          <a:p>
            <a:pPr algn="l"/>
            <a:r>
              <a:rPr lang="en-SG" sz="2800" dirty="0"/>
              <a:t>PART 2: COMMUNITY WELLBEING AND ENGAGEMENT</a:t>
            </a:r>
          </a:p>
        </p:txBody>
      </p:sp>
      <p:graphicFrame>
        <p:nvGraphicFramePr>
          <p:cNvPr id="8" name="Table 6">
            <a:extLst>
              <a:ext uri="{FF2B5EF4-FFF2-40B4-BE49-F238E27FC236}">
                <a16:creationId xmlns:a16="http://schemas.microsoft.com/office/drawing/2014/main" id="{E549B50B-DC7C-4ECF-9E54-D71E0BD94A62}"/>
              </a:ext>
            </a:extLst>
          </p:cNvPr>
          <p:cNvGraphicFramePr>
            <a:graphicFrameLocks noGrp="1"/>
          </p:cNvGraphicFramePr>
          <p:nvPr>
            <p:extLst>
              <p:ext uri="{D42A27DB-BD31-4B8C-83A1-F6EECF244321}">
                <p14:modId xmlns:p14="http://schemas.microsoft.com/office/powerpoint/2010/main" val="411610455"/>
              </p:ext>
            </p:extLst>
          </p:nvPr>
        </p:nvGraphicFramePr>
        <p:xfrm>
          <a:off x="839416" y="2185315"/>
          <a:ext cx="8987056" cy="174660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351598533"/>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2.1</a:t>
                      </a:r>
                    </a:p>
                  </a:txBody>
                  <a:tcPr marL="45720" marR="45720" anchor="b"/>
                </a:tc>
                <a:tc>
                  <a:txBody>
                    <a:bodyPr/>
                    <a:lstStyle/>
                    <a:p>
                      <a:pPr algn="l" fontAlgn="b"/>
                      <a:r>
                        <a:rPr lang="en-GB" dirty="0"/>
                        <a:t>Wayfinding</a:t>
                      </a:r>
                    </a:p>
                  </a:txBody>
                  <a:tcPr marL="45720" marR="45720" anchor="b"/>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2.2*</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Universal Design</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5</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13</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4" name="Footer Placeholder 3">
            <a:extLst>
              <a:ext uri="{FF2B5EF4-FFF2-40B4-BE49-F238E27FC236}">
                <a16:creationId xmlns:a16="http://schemas.microsoft.com/office/drawing/2014/main" id="{17D9E95B-CD09-D1D8-840E-1BF4EF456E9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85160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429000"/>
            <a:ext cx="11323884" cy="269716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1756133309"/>
              </p:ext>
            </p:extLst>
          </p:nvPr>
        </p:nvGraphicFramePr>
        <p:xfrm>
          <a:off x="718721" y="1180144"/>
          <a:ext cx="5539307"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3655949">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3.1a Understanding of users' usage patterns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basic study or understanding of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comprehensive study or analysis conducted for various factors e.g. user needs, experience, </a:t>
                      </a:r>
                      <a:r>
                        <a:rPr lang="en-GB" sz="1200" b="0" i="0" u="none" strike="noStrike" noProof="0" dirty="0">
                          <a:solidFill>
                            <a:srgbClr val="000000"/>
                          </a:solidFill>
                          <a:effectLst/>
                          <a:latin typeface="Calibri" panose="020F0502020204030204" pitchFamily="34" charset="0"/>
                        </a:rPr>
                        <a:t>behaviour</a:t>
                      </a:r>
                      <a:r>
                        <a:rPr lang="en-US" sz="1200" b="0" i="0" u="none" strike="noStrike" dirty="0">
                          <a:solidFill>
                            <a:srgbClr val="000000"/>
                          </a:solidFill>
                          <a:effectLst/>
                          <a:latin typeface="Calibri" panose="020F0502020204030204" pitchFamily="34" charset="0"/>
                        </a:rPr>
                        <a:t> </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1CEEA3F9-C3D5-13A5-77CE-B6A9FA5C627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613434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19</a:t>
            </a:fld>
            <a:endParaRPr lang="en-GB"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1137227241"/>
              </p:ext>
            </p:extLst>
          </p:nvPr>
        </p:nvGraphicFramePr>
        <p:xfrm>
          <a:off x="718721" y="1180144"/>
          <a:ext cx="731919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220000">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3.1b Provision of amenities and facilities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range of amenities and facilities available that are suitable for some users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range of amenities and facilities available that are suitable for most users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715483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range of amenities and facilities at appropriate locations that support needs of various user groups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14" name="Title 2">
            <a:extLst>
              <a:ext uri="{FF2B5EF4-FFF2-40B4-BE49-F238E27FC236}">
                <a16:creationId xmlns:a16="http://schemas.microsoft.com/office/drawing/2014/main" id="{CD582EBB-B250-A625-2B08-01453FBFA2A1}"/>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sp>
        <p:nvSpPr>
          <p:cNvPr id="2" name="Footer Placeholder 1">
            <a:extLst>
              <a:ext uri="{FF2B5EF4-FFF2-40B4-BE49-F238E27FC236}">
                <a16:creationId xmlns:a16="http://schemas.microsoft.com/office/drawing/2014/main" id="{7A204F03-FD02-810E-74A1-66640BBCB02B}"/>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3509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2</a:t>
            </a:fld>
            <a:endParaRPr lang="en-GB" dirty="0"/>
          </a:p>
        </p:txBody>
      </p:sp>
      <p:sp>
        <p:nvSpPr>
          <p:cNvPr id="2" name="TextBox 1">
            <a:extLst>
              <a:ext uri="{FF2B5EF4-FFF2-40B4-BE49-F238E27FC236}">
                <a16:creationId xmlns:a16="http://schemas.microsoft.com/office/drawing/2014/main" id="{65F915F6-F430-43AA-A351-F2D92F6CEC60}"/>
              </a:ext>
            </a:extLst>
          </p:cNvPr>
          <p:cNvSpPr txBox="1"/>
          <p:nvPr/>
        </p:nvSpPr>
        <p:spPr>
          <a:xfrm>
            <a:off x="4223792" y="836712"/>
            <a:ext cx="3122703" cy="2308324"/>
          </a:xfrm>
          <a:prstGeom prst="rect">
            <a:avLst/>
          </a:prstGeom>
          <a:noFill/>
        </p:spPr>
        <p:txBody>
          <a:bodyPr wrap="square" rtlCol="0">
            <a:spAutoFit/>
          </a:bodyPr>
          <a:lstStyle/>
          <a:p>
            <a:r>
              <a:rPr lang="en-US" dirty="0"/>
              <a:t>Development Owner: </a:t>
            </a:r>
          </a:p>
          <a:p>
            <a:r>
              <a:rPr lang="en-US" b="1" dirty="0"/>
              <a:t>XXX</a:t>
            </a:r>
          </a:p>
          <a:p>
            <a:endParaRPr lang="en-US" b="1" dirty="0"/>
          </a:p>
          <a:p>
            <a:r>
              <a:rPr lang="en-US" dirty="0"/>
              <a:t>Landscape Architect: </a:t>
            </a:r>
          </a:p>
          <a:p>
            <a:r>
              <a:rPr lang="en-US" b="1" dirty="0"/>
              <a:t>XXX</a:t>
            </a:r>
          </a:p>
          <a:p>
            <a:endParaRPr lang="en-SG" dirty="0"/>
          </a:p>
          <a:p>
            <a:r>
              <a:rPr lang="en-SG" dirty="0"/>
              <a:t>Architect: </a:t>
            </a:r>
          </a:p>
          <a:p>
            <a:r>
              <a:rPr lang="en-US" b="1" dirty="0"/>
              <a:t>XXX</a:t>
            </a:r>
            <a:endParaRPr lang="en-SG" b="1" dirty="0"/>
          </a:p>
        </p:txBody>
      </p:sp>
      <p:sp>
        <p:nvSpPr>
          <p:cNvPr id="7" name="TextBox 6">
            <a:extLst>
              <a:ext uri="{FF2B5EF4-FFF2-40B4-BE49-F238E27FC236}">
                <a16:creationId xmlns:a16="http://schemas.microsoft.com/office/drawing/2014/main" id="{CE7A1419-72FB-463D-A94D-DEF1EC7336C4}"/>
              </a:ext>
            </a:extLst>
          </p:cNvPr>
          <p:cNvSpPr txBox="1"/>
          <p:nvPr/>
        </p:nvSpPr>
        <p:spPr>
          <a:xfrm>
            <a:off x="983432" y="836712"/>
            <a:ext cx="3122703" cy="4247317"/>
          </a:xfrm>
          <a:prstGeom prst="rect">
            <a:avLst/>
          </a:prstGeom>
          <a:noFill/>
        </p:spPr>
        <p:txBody>
          <a:bodyPr wrap="square" rtlCol="0">
            <a:spAutoFit/>
          </a:bodyPr>
          <a:lstStyle/>
          <a:p>
            <a:r>
              <a:rPr lang="en-US" dirty="0"/>
              <a:t>Project Name:</a:t>
            </a:r>
          </a:p>
          <a:p>
            <a:r>
              <a:rPr lang="en-US" b="1" dirty="0"/>
              <a:t>XXX</a:t>
            </a:r>
          </a:p>
          <a:p>
            <a:endParaRPr lang="en-US" b="1" dirty="0"/>
          </a:p>
          <a:p>
            <a:r>
              <a:rPr lang="en-US" dirty="0"/>
              <a:t>Type:</a:t>
            </a:r>
          </a:p>
          <a:p>
            <a:r>
              <a:rPr lang="en-US" b="1" dirty="0"/>
              <a:t>New/Existing/Regional/Nature/Town Park</a:t>
            </a:r>
          </a:p>
          <a:p>
            <a:endParaRPr lang="en-US" dirty="0"/>
          </a:p>
          <a:p>
            <a:r>
              <a:rPr lang="en-US" dirty="0"/>
              <a:t>Address: </a:t>
            </a:r>
          </a:p>
          <a:p>
            <a:r>
              <a:rPr lang="en-US" b="1" dirty="0"/>
              <a:t>XXX</a:t>
            </a:r>
          </a:p>
          <a:p>
            <a:endParaRPr lang="en-SG" dirty="0"/>
          </a:p>
          <a:p>
            <a:r>
              <a:rPr lang="en-SG" dirty="0"/>
              <a:t>Site Area: </a:t>
            </a:r>
          </a:p>
          <a:p>
            <a:r>
              <a:rPr lang="en-SG" b="1" dirty="0"/>
              <a:t>XXX</a:t>
            </a:r>
          </a:p>
          <a:p>
            <a:endParaRPr lang="en-SG" dirty="0"/>
          </a:p>
          <a:p>
            <a:r>
              <a:rPr lang="en-SG" dirty="0"/>
              <a:t>Completion Date: </a:t>
            </a:r>
          </a:p>
          <a:p>
            <a:r>
              <a:rPr lang="en-SG" b="1" dirty="0"/>
              <a:t>XXX</a:t>
            </a:r>
          </a:p>
        </p:txBody>
      </p:sp>
      <p:sp>
        <p:nvSpPr>
          <p:cNvPr id="3" name="Footer Placeholder 2">
            <a:extLst>
              <a:ext uri="{FF2B5EF4-FFF2-40B4-BE49-F238E27FC236}">
                <a16:creationId xmlns:a16="http://schemas.microsoft.com/office/drawing/2014/main" id="{81A9D1C2-6E25-25DC-1C27-DD7362D7D2E7}"/>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931345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780928"/>
            <a:ext cx="11323884" cy="334523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20</a:t>
            </a:fld>
            <a:endParaRPr lang="en-GB" dirty="0"/>
          </a:p>
        </p:txBody>
      </p:sp>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3679199606"/>
              </p:ext>
            </p:extLst>
          </p:nvPr>
        </p:nvGraphicFramePr>
        <p:xfrm>
          <a:off x="718721" y="1180144"/>
          <a:ext cx="6383194"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284000">
                  <a:extLst>
                    <a:ext uri="{9D8B030D-6E8A-4147-A177-3AD203B41FA5}">
                      <a16:colId xmlns:a16="http://schemas.microsoft.com/office/drawing/2014/main" val="1452562166"/>
                    </a:ext>
                  </a:extLst>
                </a:gridCol>
                <a:gridCol w="183066">
                  <a:extLst>
                    <a:ext uri="{9D8B030D-6E8A-4147-A177-3AD203B41FA5}">
                      <a16:colId xmlns:a16="http://schemas.microsoft.com/office/drawing/2014/main" val="4108943563"/>
                    </a:ext>
                  </a:extLst>
                </a:gridCol>
                <a:gridCol w="504840">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3.1c Design of facilities &amp; amenities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for some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for most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87154834"/>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Design are user-centric, incorporates biophilic design elements to encourage wellbeing, encourages social interaction between users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1E3CFE6D-D3EA-35DE-6667-ED9B02C79490}"/>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3.1 Facilities &amp; Amenities</a:t>
            </a:r>
            <a:endParaRPr lang="en-SG" sz="2800" dirty="0"/>
          </a:p>
        </p:txBody>
      </p:sp>
      <p:sp>
        <p:nvSpPr>
          <p:cNvPr id="2" name="Footer Placeholder 1">
            <a:extLst>
              <a:ext uri="{FF2B5EF4-FFF2-40B4-BE49-F238E27FC236}">
                <a16:creationId xmlns:a16="http://schemas.microsoft.com/office/drawing/2014/main" id="{4B9A3083-4619-D43C-2F32-D4C17DA4FD6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768611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21</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509777897"/>
              </p:ext>
            </p:extLst>
          </p:nvPr>
        </p:nvGraphicFramePr>
        <p:xfrm>
          <a:off x="695400" y="1180144"/>
          <a:ext cx="7073541"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957318">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3.2a Provision of outdoor lighting</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Main circulation pathways are well-lit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Majority of circulation paths, facilities and amenities are well-lit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Majority or all of park are well-lit and meet recommendations, where possible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3.2 Lighting</a:t>
            </a:r>
            <a:endParaRPr lang="en-SG" sz="2800" dirty="0"/>
          </a:p>
        </p:txBody>
      </p:sp>
      <p:graphicFrame>
        <p:nvGraphicFramePr>
          <p:cNvPr id="9" name="Table 8">
            <a:extLst>
              <a:ext uri="{FF2B5EF4-FFF2-40B4-BE49-F238E27FC236}">
                <a16:creationId xmlns:a16="http://schemas.microsoft.com/office/drawing/2014/main" id="{6F7BC9C8-61C4-B16A-E84A-032A0B7BBF5F}"/>
              </a:ext>
            </a:extLst>
          </p:cNvPr>
          <p:cNvGraphicFramePr>
            <a:graphicFrameLocks noGrp="1"/>
          </p:cNvGraphicFramePr>
          <p:nvPr>
            <p:extLst>
              <p:ext uri="{D42A27DB-BD31-4B8C-83A1-F6EECF244321}">
                <p14:modId xmlns:p14="http://schemas.microsoft.com/office/powerpoint/2010/main" val="2031226763"/>
              </p:ext>
            </p:extLst>
          </p:nvPr>
        </p:nvGraphicFramePr>
        <p:xfrm>
          <a:off x="695400" y="2277424"/>
          <a:ext cx="7073541" cy="10058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957318">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3.2b Lighting design and strategies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efforts to enhance lighting design and usage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effective lighting strategies to achieve purposeful objectives e.g. wayfinding, impact on biodiversity, integrate with surrounding landscape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bl>
          </a:graphicData>
        </a:graphic>
      </p:graphicFrame>
      <p:sp>
        <p:nvSpPr>
          <p:cNvPr id="2" name="Footer Placeholder 1">
            <a:extLst>
              <a:ext uri="{FF2B5EF4-FFF2-40B4-BE49-F238E27FC236}">
                <a16:creationId xmlns:a16="http://schemas.microsoft.com/office/drawing/2014/main" id="{392D6281-8C82-ACED-7C3C-3C9C94168151}"/>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654974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22</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613560255"/>
              </p:ext>
            </p:extLst>
          </p:nvPr>
        </p:nvGraphicFramePr>
        <p:xfrm>
          <a:off x="695400" y="1180144"/>
          <a:ext cx="8128223"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012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3.3a Provision of toilets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some toilets, may not be sufficient for volume of visitors and size of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toilets for volume of visitors and size of park, equipped with basic amenities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toilets equipped with comprehensive amenities suited for park user groups. e.g. child seats, wheelchair and child-friendly wash basins, shower stalls, bike stand, vending machines, drinking fountain</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3.3 Toilets</a:t>
            </a:r>
            <a:endParaRPr lang="en-SG" sz="2800" dirty="0"/>
          </a:p>
        </p:txBody>
      </p:sp>
      <p:sp>
        <p:nvSpPr>
          <p:cNvPr id="2" name="Footer Placeholder 1">
            <a:extLst>
              <a:ext uri="{FF2B5EF4-FFF2-40B4-BE49-F238E27FC236}">
                <a16:creationId xmlns:a16="http://schemas.microsoft.com/office/drawing/2014/main" id="{9A3AEEE9-A15F-2003-6922-F8F282621456}"/>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477933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23</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934941851"/>
              </p:ext>
            </p:extLst>
          </p:nvPr>
        </p:nvGraphicFramePr>
        <p:xfrm>
          <a:off x="695400" y="1180144"/>
          <a:ext cx="8960380"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844157">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3.3b Design and placement of toilet facilities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relatively accessible and have basic design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accessible, well-ventilated and have basic design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Toilets are accessible, well-ventilated with good user-centric signage, designed with various natural elements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3.3 Toilets</a:t>
            </a:r>
            <a:endParaRPr lang="en-SG" sz="2800" dirty="0"/>
          </a:p>
        </p:txBody>
      </p:sp>
      <p:sp>
        <p:nvSpPr>
          <p:cNvPr id="2" name="Footer Placeholder 1">
            <a:extLst>
              <a:ext uri="{FF2B5EF4-FFF2-40B4-BE49-F238E27FC236}">
                <a16:creationId xmlns:a16="http://schemas.microsoft.com/office/drawing/2014/main" id="{6E2A8961-6041-2D18-303D-A62C58C9298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80800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24</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447781405"/>
              </p:ext>
            </p:extLst>
          </p:nvPr>
        </p:nvGraphicFramePr>
        <p:xfrm>
          <a:off x="695400" y="1180144"/>
          <a:ext cx="4307907" cy="1097280"/>
        </p:xfrm>
        <a:graphic>
          <a:graphicData uri="http://schemas.openxmlformats.org/drawingml/2006/table">
            <a:tbl>
              <a:tblPr>
                <a:tableStyleId>{5940675A-B579-460E-94D1-54222C63F5DA}</a:tableStyleId>
              </a:tblPr>
              <a:tblGrid>
                <a:gridCol w="2855468">
                  <a:extLst>
                    <a:ext uri="{9D8B030D-6E8A-4147-A177-3AD203B41FA5}">
                      <a16:colId xmlns:a16="http://schemas.microsoft.com/office/drawing/2014/main" val="3679446110"/>
                    </a:ext>
                  </a:extLst>
                </a:gridCol>
                <a:gridCol w="204153">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2">
                  <a:txBody>
                    <a:bodyPr/>
                    <a:lstStyle/>
                    <a:p>
                      <a:pPr algn="l" fontAlgn="ctr"/>
                      <a:r>
                        <a:rPr lang="en-US" sz="1200" b="1" i="0" u="none" strike="noStrike" dirty="0">
                          <a:solidFill>
                            <a:srgbClr val="000000"/>
                          </a:solidFill>
                          <a:effectLst/>
                          <a:latin typeface="Calibri" panose="020F0502020204030204" pitchFamily="34" charset="0"/>
                        </a:rPr>
                        <a:t>3.4a Frequency of activities and events</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US" sz="1200" b="0" i="0" u="none" strike="noStrike" dirty="0">
                          <a:solidFill>
                            <a:srgbClr val="000000"/>
                          </a:solidFill>
                          <a:effectLst/>
                          <a:latin typeface="Calibri" panose="020F0502020204030204" pitchFamily="34" charset="0"/>
                        </a:rPr>
                        <a:t>Occasional (e.g. once a year)</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US" sz="1200" b="0" i="0" u="none" strike="noStrike" dirty="0">
                          <a:solidFill>
                            <a:srgbClr val="000000"/>
                          </a:solidFill>
                          <a:effectLst/>
                          <a:latin typeface="Calibri" panose="020F0502020204030204" pitchFamily="34" charset="0"/>
                        </a:rPr>
                        <a:t>Moderate (e.g. every 6 months)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ctr" fontAlgn="ctr"/>
                      <a:r>
                        <a:rPr lang="en-US" sz="1200" b="0" i="0" u="none" strike="noStrike" dirty="0">
                          <a:solidFill>
                            <a:srgbClr val="000000"/>
                          </a:solidFill>
                          <a:effectLst/>
                          <a:latin typeface="Calibri" panose="020F0502020204030204" pitchFamily="34" charset="0"/>
                        </a:rPr>
                        <a:t>Frequent (e.g. at least once every 3 months)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510EF74F-5D19-02DE-5D70-7E7B97D3654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795016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25</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729352252"/>
              </p:ext>
            </p:extLst>
          </p:nvPr>
        </p:nvGraphicFramePr>
        <p:xfrm>
          <a:off x="695400" y="1180144"/>
          <a:ext cx="6796223" cy="128016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680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3.4b Variety of activities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basic range of activities to engage limited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moderate range of programmes to engage some user groups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variety of programmes to engage different user groups E.g. volunteer groups, educational trails, corporate programmes, family events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3679EC51-000F-1ED5-E2FC-22F49258B386}"/>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714916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26</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674412352"/>
              </p:ext>
            </p:extLst>
          </p:nvPr>
        </p:nvGraphicFramePr>
        <p:xfrm>
          <a:off x="695400" y="1180144"/>
          <a:ext cx="7337828" cy="10058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221605">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3.4c Opportunities for informal and formal social interaction and cultural events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Social interaction and events occasionally take place at spaces in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Social interaction and events frequently take place in various forms at spaces in park</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3.4 Community Engagement</a:t>
            </a:r>
            <a:endParaRPr lang="en-SG" sz="2800" dirty="0"/>
          </a:p>
        </p:txBody>
      </p:sp>
      <p:sp>
        <p:nvSpPr>
          <p:cNvPr id="2" name="Footer Placeholder 1">
            <a:extLst>
              <a:ext uri="{FF2B5EF4-FFF2-40B4-BE49-F238E27FC236}">
                <a16:creationId xmlns:a16="http://schemas.microsoft.com/office/drawing/2014/main" id="{1C654E14-0FE4-40CE-137D-BA62653EC42B}"/>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53703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924944"/>
            <a:ext cx="11323884" cy="320122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27</a:t>
            </a:fld>
            <a:endParaRPr lang="en-GB"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849197688"/>
              </p:ext>
            </p:extLst>
          </p:nvPr>
        </p:nvGraphicFramePr>
        <p:xfrm>
          <a:off x="695400" y="1180144"/>
          <a:ext cx="6796223"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680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3.5a </a:t>
                      </a:r>
                      <a:r>
                        <a:rPr lang="en-US" sz="1200" dirty="0"/>
                        <a:t>Contemplative Landscape Scene</a:t>
                      </a:r>
                      <a:endParaRPr lang="en-US"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Presence of some Contemplative Landscapes components (CLM score less than 3.0)</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Presence of moderate Contemplative Landscapes components and implemented enhancement (CLM score between 3.0 – 4.5)</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4829826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Presence of extensive Contemplative Landscapes components and implemented enhancement (CLM score more than 4.5)</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5" name="Title 2">
            <a:extLst>
              <a:ext uri="{FF2B5EF4-FFF2-40B4-BE49-F238E27FC236}">
                <a16:creationId xmlns:a16="http://schemas.microsoft.com/office/drawing/2014/main" id="{FCC8B393-D658-B02A-092E-30400EEC924D}"/>
              </a:ext>
            </a:extLst>
          </p:cNvPr>
          <p:cNvSpPr>
            <a:spLocks noGrp="1"/>
          </p:cNvSpPr>
          <p:nvPr>
            <p:ph type="title"/>
          </p:nvPr>
        </p:nvSpPr>
        <p:spPr>
          <a:xfrm>
            <a:off x="609600" y="274638"/>
            <a:ext cx="9474535" cy="905506"/>
          </a:xfrm>
        </p:spPr>
        <p:txBody>
          <a:bodyPr>
            <a:normAutofit/>
          </a:bodyPr>
          <a:lstStyle/>
          <a:p>
            <a:r>
              <a:rPr lang="en-SG" sz="2800" dirty="0"/>
              <a:t>Part 3: Community Wellbeing &amp; Engagement</a:t>
            </a:r>
            <a:br>
              <a:rPr lang="en-SG" sz="2800" dirty="0"/>
            </a:br>
            <a:r>
              <a:rPr lang="en-SG" sz="1800" dirty="0"/>
              <a:t>3.5 </a:t>
            </a:r>
            <a:r>
              <a:rPr lang="en-US" sz="1800" dirty="0"/>
              <a:t>Contemplative Landscape (may refer to Design Guidelines for Contemplative Landscapes) </a:t>
            </a:r>
            <a:endParaRPr lang="en-SG" sz="2800" dirty="0"/>
          </a:p>
        </p:txBody>
      </p:sp>
      <p:sp>
        <p:nvSpPr>
          <p:cNvPr id="2" name="Footer Placeholder 1">
            <a:extLst>
              <a:ext uri="{FF2B5EF4-FFF2-40B4-BE49-F238E27FC236}">
                <a16:creationId xmlns:a16="http://schemas.microsoft.com/office/drawing/2014/main" id="{3679EC51-000F-1ED5-E2FC-22F49258B386}"/>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651480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28</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3: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2683957971"/>
              </p:ext>
            </p:extLst>
          </p:nvPr>
        </p:nvGraphicFramePr>
        <p:xfrm>
          <a:off x="767408" y="2060848"/>
          <a:ext cx="9055101" cy="2987040"/>
        </p:xfrm>
        <a:graphic>
          <a:graphicData uri="http://schemas.openxmlformats.org/drawingml/2006/table">
            <a:tbl>
              <a:tblPr firstRow="1" bandRow="1">
                <a:tableStyleId>{9D7B26C5-4107-4FEC-AEDC-1716B250A1EF}</a:tableStyleId>
              </a:tblPr>
              <a:tblGrid>
                <a:gridCol w="687705">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sz="2000" b="0" i="0" u="none" strike="noStrike" dirty="0">
                          <a:solidFill>
                            <a:srgbClr val="000000"/>
                          </a:solidFill>
                          <a:effectLst/>
                          <a:latin typeface="Calibri" panose="020F0502020204030204" pitchFamily="34" charset="0"/>
                        </a:rPr>
                        <a:t>3.1</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Facilities &amp; Amenities</a:t>
                      </a:r>
                    </a:p>
                  </a:txBody>
                  <a:tcPr anchor="ctr"/>
                </a:tc>
                <a:tc>
                  <a:txBody>
                    <a:bodyPr/>
                    <a:lstStyle/>
                    <a:p>
                      <a:pPr algn="ctr" fontAlgn="b"/>
                      <a:r>
                        <a:rPr lang="en-SG" sz="1800" dirty="0"/>
                        <a:t>8</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sz="2000" b="0" i="0" u="none" strike="noStrike" dirty="0">
                          <a:solidFill>
                            <a:srgbClr val="000000"/>
                          </a:solidFill>
                          <a:effectLst/>
                          <a:latin typeface="Calibri" panose="020F0502020204030204" pitchFamily="34" charset="0"/>
                        </a:rPr>
                        <a:t>3.2*</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Lighting</a:t>
                      </a:r>
                    </a:p>
                  </a:txBody>
                  <a:tcPr anchor="ctr"/>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sz="2000" b="0" i="0" u="none" strike="noStrike" dirty="0">
                          <a:solidFill>
                            <a:srgbClr val="000000"/>
                          </a:solidFill>
                          <a:effectLst/>
                          <a:latin typeface="Calibri" panose="020F0502020204030204" pitchFamily="34" charset="0"/>
                        </a:rPr>
                        <a:t>3.3*</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Toilets</a:t>
                      </a:r>
                    </a:p>
                  </a:txBody>
                  <a:tcPr anchor="ctr"/>
                </a:tc>
                <a:tc>
                  <a:txBody>
                    <a:bodyPr/>
                    <a:lstStyle/>
                    <a:p>
                      <a:pPr algn="ctr" fontAlgn="b"/>
                      <a:r>
                        <a:rPr lang="en-SG" sz="1800" dirty="0"/>
                        <a:t>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1000722650"/>
                  </a:ext>
                </a:extLst>
              </a:tr>
              <a:tr h="276424">
                <a:tc>
                  <a:txBody>
                    <a:bodyPr/>
                    <a:lstStyle/>
                    <a:p>
                      <a:pPr algn="l" fontAlgn="b"/>
                      <a:r>
                        <a:rPr lang="en-GB" sz="2000" b="0" i="0" u="none" strike="noStrike" dirty="0">
                          <a:solidFill>
                            <a:srgbClr val="000000"/>
                          </a:solidFill>
                          <a:effectLst/>
                          <a:latin typeface="Calibri" panose="020F0502020204030204" pitchFamily="34" charset="0"/>
                        </a:rPr>
                        <a:t>3.4*</a:t>
                      </a:r>
                    </a:p>
                  </a:txBody>
                  <a:tcPr anchor="ctr">
                    <a:lnB w="12700" cap="flat" cmpd="sng" algn="ctr">
                      <a:solidFill>
                        <a:schemeClr val="tx1"/>
                      </a:solidFill>
                      <a:prstDash val="solid"/>
                      <a:round/>
                      <a:headEnd type="none" w="med" len="med"/>
                      <a:tailEnd type="none" w="med" len="med"/>
                    </a:lnB>
                  </a:tcPr>
                </a:tc>
                <a:tc>
                  <a:txBody>
                    <a:bodyPr/>
                    <a:lstStyle/>
                    <a:p>
                      <a:pPr algn="l" fontAlgn="b"/>
                      <a:r>
                        <a:rPr lang="en-GB" sz="2000" b="0" i="0" u="none" strike="noStrike" dirty="0">
                          <a:solidFill>
                            <a:srgbClr val="000000"/>
                          </a:solidFill>
                          <a:effectLst/>
                          <a:latin typeface="Calibri" panose="020F0502020204030204" pitchFamily="34" charset="0"/>
                        </a:rPr>
                        <a:t>Community Engagement</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pPr algn="l" fontAlgn="b"/>
                      <a:r>
                        <a:rPr lang="en-GB" sz="2000" b="0" i="0" u="none" strike="noStrike" dirty="0">
                          <a:solidFill>
                            <a:srgbClr val="000000"/>
                          </a:solidFill>
                          <a:effectLst/>
                          <a:latin typeface="Calibri" panose="020F0502020204030204" pitchFamily="34" charset="0"/>
                        </a:rPr>
                        <a:t>3.5*</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800" dirty="0"/>
                        <a:t>Contemplative Landscape </a:t>
                      </a:r>
                      <a:endParaRPr lang="en-GB" sz="1800" b="0" i="0" u="none" strike="noStrike" dirty="0">
                        <a:solidFill>
                          <a:srgbClr val="000000"/>
                        </a:solidFill>
                        <a:effectLst/>
                        <a:latin typeface="Calibri" panose="020F0502020204030204" pitchFamily="34" charset="0"/>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dirty="0"/>
                        <a:t>3</a:t>
                      </a:r>
                      <a:endParaRPr lang="en-SG" sz="1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1493593"/>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US" sz="1800" b="1" dirty="0"/>
                        <a:t>3</a:t>
                      </a:r>
                      <a:r>
                        <a:rPr lang="en-SG" sz="1800" b="1" dirty="0"/>
                        <a:t>0</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771BC7B0-183B-6B6E-FAF7-D098949FAB5B}"/>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370701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429000"/>
            <a:ext cx="11323884" cy="269716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29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1582345003"/>
              </p:ext>
            </p:extLst>
          </p:nvPr>
        </p:nvGraphicFramePr>
        <p:xfrm>
          <a:off x="695400" y="1192853"/>
          <a:ext cx="7416824" cy="1097280"/>
        </p:xfrm>
        <a:graphic>
          <a:graphicData uri="http://schemas.openxmlformats.org/drawingml/2006/table">
            <a:tbl>
              <a:tblPr>
                <a:tableStyleId>{5940675A-B579-460E-94D1-54222C63F5DA}</a:tableStyleId>
              </a:tblPr>
              <a:tblGrid>
                <a:gridCol w="5433689">
                  <a:extLst>
                    <a:ext uri="{9D8B030D-6E8A-4147-A177-3AD203B41FA5}">
                      <a16:colId xmlns:a16="http://schemas.microsoft.com/office/drawing/2014/main" val="3679446110"/>
                    </a:ext>
                  </a:extLst>
                </a:gridCol>
                <a:gridCol w="332387">
                  <a:extLst>
                    <a:ext uri="{9D8B030D-6E8A-4147-A177-3AD203B41FA5}">
                      <a16:colId xmlns:a16="http://schemas.microsoft.com/office/drawing/2014/main" val="393296761"/>
                    </a:ext>
                  </a:extLst>
                </a:gridCol>
                <a:gridCol w="674408">
                  <a:extLst>
                    <a:ext uri="{9D8B030D-6E8A-4147-A177-3AD203B41FA5}">
                      <a16:colId xmlns:a16="http://schemas.microsoft.com/office/drawing/2014/main" val="3697783855"/>
                    </a:ext>
                  </a:extLst>
                </a:gridCol>
                <a:gridCol w="976340">
                  <a:extLst>
                    <a:ext uri="{9D8B030D-6E8A-4147-A177-3AD203B41FA5}">
                      <a16:colId xmlns:a16="http://schemas.microsoft.com/office/drawing/2014/main" val="319974230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4.1a Percentage of total horticultural waste recycled</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&gt;10% to 30% </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0" marR="0" marT="0" marB="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7" name="Table 6">
            <a:extLst>
              <a:ext uri="{FF2B5EF4-FFF2-40B4-BE49-F238E27FC236}">
                <a16:creationId xmlns:a16="http://schemas.microsoft.com/office/drawing/2014/main" id="{1AF6BB16-D325-4964-A2F6-9078EAAC7AE9}"/>
              </a:ext>
            </a:extLst>
          </p:cNvPr>
          <p:cNvGraphicFramePr>
            <a:graphicFrameLocks noGrp="1"/>
          </p:cNvGraphicFramePr>
          <p:nvPr>
            <p:extLst>
              <p:ext uri="{D42A27DB-BD31-4B8C-83A1-F6EECF244321}">
                <p14:modId xmlns:p14="http://schemas.microsoft.com/office/powerpoint/2010/main" val="1378129671"/>
              </p:ext>
            </p:extLst>
          </p:nvPr>
        </p:nvGraphicFramePr>
        <p:xfrm>
          <a:off x="695400" y="2290133"/>
          <a:ext cx="7416824" cy="822960"/>
        </p:xfrm>
        <a:graphic>
          <a:graphicData uri="http://schemas.openxmlformats.org/drawingml/2006/table">
            <a:tbl>
              <a:tblPr>
                <a:tableStyleId>{5940675A-B579-460E-94D1-54222C63F5DA}</a:tableStyleId>
              </a:tblPr>
              <a:tblGrid>
                <a:gridCol w="621944">
                  <a:extLst>
                    <a:ext uri="{9D8B030D-6E8A-4147-A177-3AD203B41FA5}">
                      <a16:colId xmlns:a16="http://schemas.microsoft.com/office/drawing/2014/main" val="3679446110"/>
                    </a:ext>
                  </a:extLst>
                </a:gridCol>
                <a:gridCol w="4895112">
                  <a:extLst>
                    <a:ext uri="{9D8B030D-6E8A-4147-A177-3AD203B41FA5}">
                      <a16:colId xmlns:a16="http://schemas.microsoft.com/office/drawing/2014/main" val="1452562166"/>
                    </a:ext>
                  </a:extLst>
                </a:gridCol>
                <a:gridCol w="245115">
                  <a:extLst>
                    <a:ext uri="{9D8B030D-6E8A-4147-A177-3AD203B41FA5}">
                      <a16:colId xmlns:a16="http://schemas.microsoft.com/office/drawing/2014/main" val="4108943563"/>
                    </a:ext>
                  </a:extLst>
                </a:gridCol>
                <a:gridCol w="675953">
                  <a:extLst>
                    <a:ext uri="{9D8B030D-6E8A-4147-A177-3AD203B41FA5}">
                      <a16:colId xmlns:a16="http://schemas.microsoft.com/office/drawing/2014/main" val="3697783855"/>
                    </a:ext>
                  </a:extLst>
                </a:gridCol>
                <a:gridCol w="978700">
                  <a:extLst>
                    <a:ext uri="{9D8B030D-6E8A-4147-A177-3AD203B41FA5}">
                      <a16:colId xmlns:a16="http://schemas.microsoft.com/office/drawing/2014/main" val="1134395042"/>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4.1b On-site recycling of horticultural waste</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some horticultural waste on-site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Recycles significant amount (more than 50%) of horticultural waste on-site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graphicFrame>
        <p:nvGraphicFramePr>
          <p:cNvPr id="2" name="Table 1">
            <a:extLst>
              <a:ext uri="{FF2B5EF4-FFF2-40B4-BE49-F238E27FC236}">
                <a16:creationId xmlns:a16="http://schemas.microsoft.com/office/drawing/2014/main" id="{B7A7CB06-4C28-595D-29E0-99522DFD8BB2}"/>
              </a:ext>
            </a:extLst>
          </p:cNvPr>
          <p:cNvGraphicFramePr>
            <a:graphicFrameLocks noGrp="1"/>
          </p:cNvGraphicFramePr>
          <p:nvPr>
            <p:extLst>
              <p:ext uri="{D42A27DB-BD31-4B8C-83A1-F6EECF244321}">
                <p14:modId xmlns:p14="http://schemas.microsoft.com/office/powerpoint/2010/main" val="2077042923"/>
              </p:ext>
            </p:extLst>
          </p:nvPr>
        </p:nvGraphicFramePr>
        <p:xfrm>
          <a:off x="695401" y="3090209"/>
          <a:ext cx="7416824" cy="1280160"/>
        </p:xfrm>
        <a:graphic>
          <a:graphicData uri="http://schemas.openxmlformats.org/drawingml/2006/table">
            <a:tbl>
              <a:tblPr>
                <a:tableStyleId>{5940675A-B579-460E-94D1-54222C63F5DA}</a:tableStyleId>
              </a:tblPr>
              <a:tblGrid>
                <a:gridCol w="5494366">
                  <a:extLst>
                    <a:ext uri="{9D8B030D-6E8A-4147-A177-3AD203B41FA5}">
                      <a16:colId xmlns:a16="http://schemas.microsoft.com/office/drawing/2014/main" val="3679446110"/>
                    </a:ext>
                  </a:extLst>
                </a:gridCol>
                <a:gridCol w="251185">
                  <a:extLst>
                    <a:ext uri="{9D8B030D-6E8A-4147-A177-3AD203B41FA5}">
                      <a16:colId xmlns:a16="http://schemas.microsoft.com/office/drawing/2014/main" val="393296761"/>
                    </a:ext>
                  </a:extLst>
                </a:gridCol>
                <a:gridCol w="692691">
                  <a:extLst>
                    <a:ext uri="{9D8B030D-6E8A-4147-A177-3AD203B41FA5}">
                      <a16:colId xmlns:a16="http://schemas.microsoft.com/office/drawing/2014/main" val="3697783855"/>
                    </a:ext>
                  </a:extLst>
                </a:gridCol>
                <a:gridCol w="978582">
                  <a:extLst>
                    <a:ext uri="{9D8B030D-6E8A-4147-A177-3AD203B41FA5}">
                      <a16:colId xmlns:a16="http://schemas.microsoft.com/office/drawing/2014/main" val="1283313368"/>
                    </a:ext>
                  </a:extLst>
                </a:gridCol>
              </a:tblGrid>
              <a:tr h="269417">
                <a:tc gridSpan="2">
                  <a:txBody>
                    <a:bodyPr/>
                    <a:lstStyle/>
                    <a:p>
                      <a:pPr algn="l" fontAlgn="ctr"/>
                      <a:r>
                        <a:rPr lang="en-US" sz="1200" b="1" i="0" u="none" strike="noStrike" dirty="0">
                          <a:solidFill>
                            <a:srgbClr val="000000"/>
                          </a:solidFill>
                          <a:effectLst/>
                          <a:latin typeface="Calibri" panose="020F0502020204030204" pitchFamily="34" charset="0"/>
                        </a:rPr>
                        <a:t>4.1c  Use of non-potable water used for irrigation</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69417">
                <a:tc>
                  <a:txBody>
                    <a:bodyPr/>
                    <a:lstStyle/>
                    <a:p>
                      <a:pPr algn="l" fontAlgn="ctr"/>
                      <a:r>
                        <a:rPr lang="en-US" sz="1200" b="0" i="0" u="none" strike="noStrike" dirty="0">
                          <a:solidFill>
                            <a:srgbClr val="000000"/>
                          </a:solidFill>
                          <a:effectLst/>
                          <a:latin typeface="Calibri" panose="020F0502020204030204" pitchFamily="34" charset="0"/>
                        </a:rPr>
                        <a:t>Uses 10 to &lt;50%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9417">
                <a:tc>
                  <a:txBody>
                    <a:bodyPr/>
                    <a:lstStyle/>
                    <a:p>
                      <a:pPr algn="l" fontAlgn="ctr"/>
                      <a:r>
                        <a:rPr lang="en-US" sz="1200" b="0" i="0" u="none" strike="noStrike" dirty="0">
                          <a:solidFill>
                            <a:srgbClr val="000000"/>
                          </a:solidFill>
                          <a:effectLst/>
                          <a:latin typeface="Calibri" panose="020F0502020204030204" pitchFamily="34" charset="0"/>
                        </a:rPr>
                        <a:t>Uses ≥50% non-potable water for irrigation</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449028">
                <a:tc>
                  <a:txBody>
                    <a:bodyPr/>
                    <a:lstStyle/>
                    <a:p>
                      <a:pPr algn="l" fontAlgn="ctr"/>
                      <a:r>
                        <a:rPr lang="en-US" sz="1200" b="0" i="0" u="none" strike="noStrike" dirty="0">
                          <a:solidFill>
                            <a:srgbClr val="000000"/>
                          </a:solidFill>
                          <a:effectLst/>
                          <a:latin typeface="Calibri" panose="020F0502020204030204" pitchFamily="34" charset="0"/>
                        </a:rPr>
                        <a:t>Uses ≥50% non-potable water for irrigation, and requires minimal irrigation for plants to thrive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4" name="Footer Placeholder 3">
            <a:extLst>
              <a:ext uri="{FF2B5EF4-FFF2-40B4-BE49-F238E27FC236}">
                <a16:creationId xmlns:a16="http://schemas.microsoft.com/office/drawing/2014/main" id="{873DE6CD-E86E-21D9-AB9A-54E3E9812C2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85653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D0AD9CA2-A184-43F4-8051-0E5110D2E1A8}"/>
              </a:ext>
            </a:extLst>
          </p:cNvPr>
          <p:cNvSpPr>
            <a:spLocks noGrp="1"/>
          </p:cNvSpPr>
          <p:nvPr>
            <p:ph type="sldNum" sz="quarter" idx="12"/>
          </p:nvPr>
        </p:nvSpPr>
        <p:spPr/>
        <p:txBody>
          <a:bodyPr/>
          <a:lstStyle/>
          <a:p>
            <a:fld id="{E5C8A926-C928-45A2-9802-20D0E491F10B}" type="slidenum">
              <a:rPr lang="en-GB" smtClean="0"/>
              <a:pPr/>
              <a:t>3</a:t>
            </a:fld>
            <a:endParaRPr lang="en-GB" dirty="0"/>
          </a:p>
        </p:txBody>
      </p:sp>
      <p:graphicFrame>
        <p:nvGraphicFramePr>
          <p:cNvPr id="6" name="Table 12">
            <a:extLst>
              <a:ext uri="{FF2B5EF4-FFF2-40B4-BE49-F238E27FC236}">
                <a16:creationId xmlns:a16="http://schemas.microsoft.com/office/drawing/2014/main" id="{AD62102D-95C8-4029-A36A-D08DC9BF4016}"/>
              </a:ext>
            </a:extLst>
          </p:cNvPr>
          <p:cNvGraphicFramePr>
            <a:graphicFrameLocks noGrp="1"/>
          </p:cNvGraphicFramePr>
          <p:nvPr>
            <p:extLst>
              <p:ext uri="{D42A27DB-BD31-4B8C-83A1-F6EECF244321}">
                <p14:modId xmlns:p14="http://schemas.microsoft.com/office/powerpoint/2010/main" val="1238461621"/>
              </p:ext>
            </p:extLst>
          </p:nvPr>
        </p:nvGraphicFramePr>
        <p:xfrm>
          <a:off x="767408" y="1772816"/>
          <a:ext cx="10100757" cy="434086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17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ACCESSIBILITY</a:t>
                      </a:r>
                    </a:p>
                  </a:txBody>
                  <a:tcPr anchor="b"/>
                </a:tc>
                <a:tc>
                  <a:txBody>
                    <a:bodyPr/>
                    <a:lstStyle/>
                    <a:p>
                      <a:pPr algn="ctr" fontAlgn="b"/>
                      <a:r>
                        <a:rPr lang="en-SG" dirty="0"/>
                        <a:t>13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06241522"/>
                  </a:ext>
                </a:extLst>
              </a:tr>
              <a:tr h="370840">
                <a:tc>
                  <a:txBody>
                    <a:bodyPr/>
                    <a:lstStyle/>
                    <a:p>
                      <a:pPr algn="l" fontAlgn="b"/>
                      <a:r>
                        <a:rPr lang="en-SG" dirty="0"/>
                        <a:t>3</a:t>
                      </a:r>
                    </a:p>
                  </a:txBody>
                  <a:tcPr anchor="b"/>
                </a:tc>
                <a:tc>
                  <a:txBody>
                    <a:bodyPr/>
                    <a:lstStyle/>
                    <a:p>
                      <a:pPr algn="l" fontAlgn="b"/>
                      <a:r>
                        <a:rPr lang="en-SG" dirty="0"/>
                        <a:t>COMMUNITY WELLBEING &amp; ENGAGEMENT</a:t>
                      </a:r>
                    </a:p>
                  </a:txBody>
                  <a:tcPr anchor="b"/>
                </a:tc>
                <a:tc>
                  <a:txBody>
                    <a:bodyPr/>
                    <a:lstStyle/>
                    <a:p>
                      <a:pPr algn="ctr" fontAlgn="b"/>
                      <a:r>
                        <a:rPr lang="en-US" dirty="0"/>
                        <a:t>3</a:t>
                      </a:r>
                      <a:r>
                        <a:rPr lang="en-SG" dirty="0"/>
                        <a:t>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4</a:t>
                      </a:r>
                    </a:p>
                  </a:txBody>
                  <a:tcPr anchor="b"/>
                </a:tc>
                <a:tc>
                  <a:txBody>
                    <a:bodyPr/>
                    <a:lstStyle/>
                    <a:p>
                      <a:pPr algn="l" fontAlgn="b"/>
                      <a:r>
                        <a:rPr lang="en-SG" dirty="0"/>
                        <a:t>ENVIRONMENTAL SUSTAINABILITY</a:t>
                      </a:r>
                    </a:p>
                  </a:txBody>
                  <a:tcPr anchor="b"/>
                </a:tc>
                <a:tc>
                  <a:txBody>
                    <a:bodyPr/>
                    <a:lstStyle/>
                    <a:p>
                      <a:pPr algn="ctr" fontAlgn="b"/>
                      <a:r>
                        <a:rPr lang="en-SG" dirty="0"/>
                        <a:t>28</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5</a:t>
                      </a:r>
                    </a:p>
                  </a:txBody>
                  <a:tcPr anchor="b"/>
                </a:tc>
                <a:tc>
                  <a:txBody>
                    <a:bodyPr/>
                    <a:lstStyle/>
                    <a:p>
                      <a:pPr algn="l" fontAlgn="b"/>
                      <a:r>
                        <a:rPr lang="en-SG" dirty="0"/>
                        <a:t>BIODIVERSITY CONSERVATION</a:t>
                      </a:r>
                    </a:p>
                  </a:txBody>
                  <a:tcPr anchor="b"/>
                </a:tc>
                <a:tc>
                  <a:txBody>
                    <a:bodyPr/>
                    <a:lstStyle/>
                    <a:p>
                      <a:pPr algn="ctr" fontAlgn="b"/>
                      <a:r>
                        <a:rPr lang="en-SG" dirty="0"/>
                        <a:t>20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6</a:t>
                      </a:r>
                    </a:p>
                  </a:txBody>
                  <a:tcPr anchor="b"/>
                </a:tc>
                <a:tc>
                  <a:txBody>
                    <a:bodyPr/>
                    <a:lstStyle/>
                    <a:p>
                      <a:pPr algn="l" fontAlgn="b"/>
                      <a:r>
                        <a:rPr lang="en-SG" dirty="0"/>
                        <a:t>MAINTENANCE</a:t>
                      </a:r>
                    </a:p>
                  </a:txBody>
                  <a:tcPr anchor="b"/>
                </a:tc>
                <a:tc>
                  <a:txBody>
                    <a:bodyPr/>
                    <a:lstStyle/>
                    <a:p>
                      <a:pPr algn="ctr" fontAlgn="b"/>
                      <a:r>
                        <a:rPr lang="en-SG" dirty="0"/>
                        <a:t>33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7</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3" name="Footer Placeholder 2">
            <a:extLst>
              <a:ext uri="{FF2B5EF4-FFF2-40B4-BE49-F238E27FC236}">
                <a16:creationId xmlns:a16="http://schemas.microsoft.com/office/drawing/2014/main" id="{A547D829-A341-098C-0549-AD4404710A7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872713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146525182"/>
              </p:ext>
            </p:extLst>
          </p:nvPr>
        </p:nvGraphicFramePr>
        <p:xfrm>
          <a:off x="695400" y="1180144"/>
          <a:ext cx="7267884" cy="1280160"/>
        </p:xfrm>
        <a:graphic>
          <a:graphicData uri="http://schemas.openxmlformats.org/drawingml/2006/table">
            <a:tbl>
              <a:tblPr>
                <a:tableStyleId>{5940675A-B579-460E-94D1-54222C63F5DA}</a:tableStyleId>
              </a:tblPr>
              <a:tblGrid>
                <a:gridCol w="1224000">
                  <a:extLst>
                    <a:ext uri="{9D8B030D-6E8A-4147-A177-3AD203B41FA5}">
                      <a16:colId xmlns:a16="http://schemas.microsoft.com/office/drawing/2014/main" val="3679446110"/>
                    </a:ext>
                  </a:extLst>
                </a:gridCol>
                <a:gridCol w="4608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4.1d Active energy efficiency</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basic energy-efficient features, energy usage monitoring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some energy-efficient features, energy usage monitoring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0">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Incorporated energy-efficient features, energy usage monitoring or use renewable energy that significantly reduces energy usage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FDCB4CE3-CBE4-A285-6C3D-E20A60DE8AB3}"/>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7915555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3746010297"/>
              </p:ext>
            </p:extLst>
          </p:nvPr>
        </p:nvGraphicFramePr>
        <p:xfrm>
          <a:off x="695400" y="1180144"/>
          <a:ext cx="6262456"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362069">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4.1e Use of natural daylight and cross ventilation</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use natural daylighting and ventilation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Significant use of natural daylighting and ventilation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bl>
          </a:graphicData>
        </a:graphic>
      </p:graphicFrame>
      <p:sp>
        <p:nvSpPr>
          <p:cNvPr id="2" name="Footer Placeholder 1">
            <a:extLst>
              <a:ext uri="{FF2B5EF4-FFF2-40B4-BE49-F238E27FC236}">
                <a16:creationId xmlns:a16="http://schemas.microsoft.com/office/drawing/2014/main" id="{C9F0FE0C-B596-5D46-00B8-7CF164F397D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9379052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501008"/>
            <a:ext cx="11323884" cy="2625157"/>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4.1 Management of Resources</a:t>
            </a:r>
            <a:endParaRPr lang="en-SG" sz="2800" dirty="0"/>
          </a:p>
        </p:txBody>
      </p:sp>
      <p:graphicFrame>
        <p:nvGraphicFramePr>
          <p:cNvPr id="7" name="Table 6">
            <a:extLst>
              <a:ext uri="{FF2B5EF4-FFF2-40B4-BE49-F238E27FC236}">
                <a16:creationId xmlns:a16="http://schemas.microsoft.com/office/drawing/2014/main" id="{96F812DB-F307-445A-86EA-465BAC73D6A8}"/>
              </a:ext>
            </a:extLst>
          </p:cNvPr>
          <p:cNvGraphicFramePr>
            <a:graphicFrameLocks noGrp="1"/>
          </p:cNvGraphicFramePr>
          <p:nvPr>
            <p:extLst>
              <p:ext uri="{D42A27DB-BD31-4B8C-83A1-F6EECF244321}">
                <p14:modId xmlns:p14="http://schemas.microsoft.com/office/powerpoint/2010/main" val="92374913"/>
              </p:ext>
            </p:extLst>
          </p:nvPr>
        </p:nvGraphicFramePr>
        <p:xfrm>
          <a:off x="695400" y="1180144"/>
          <a:ext cx="6256223"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140000">
                  <a:extLst>
                    <a:ext uri="{9D8B030D-6E8A-4147-A177-3AD203B41FA5}">
                      <a16:colId xmlns:a16="http://schemas.microsoft.com/office/drawing/2014/main" val="1452562166"/>
                    </a:ext>
                  </a:extLst>
                </a:gridCol>
                <a:gridCol w="187598">
                  <a:extLst>
                    <a:ext uri="{9D8B030D-6E8A-4147-A177-3AD203B41FA5}">
                      <a16:colId xmlns:a16="http://schemas.microsoft.com/office/drawing/2014/main" val="4108943563"/>
                    </a:ext>
                  </a:extLst>
                </a:gridCol>
                <a:gridCol w="51733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43872274"/>
                    </a:ext>
                  </a:extLst>
                </a:gridCol>
              </a:tblGrid>
              <a:tr h="0">
                <a:tc gridSpan="3">
                  <a:txBody>
                    <a:bodyPr/>
                    <a:lstStyle/>
                    <a:p>
                      <a:pPr algn="l" fontAlgn="ctr"/>
                      <a:r>
                        <a:rPr lang="en-US" sz="1200" b="1" i="0" u="none" strike="noStrike" dirty="0">
                          <a:solidFill>
                            <a:srgbClr val="000000"/>
                          </a:solidFill>
                          <a:effectLst/>
                          <a:latin typeface="Calibri" panose="020F0502020204030204" pitchFamily="34" charset="0"/>
                        </a:rPr>
                        <a:t>4.1f Water efficiency</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monitor water consumption and reduce water usage e.g. use of water-efficient taps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monitor water consumption and implementations to reduce water usage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monitor water consumption and implementations to significantly reduce water usage</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2" name="Footer Placeholder 1">
            <a:extLst>
              <a:ext uri="{FF2B5EF4-FFF2-40B4-BE49-F238E27FC236}">
                <a16:creationId xmlns:a16="http://schemas.microsoft.com/office/drawing/2014/main" id="{15A08A7E-0293-669C-A5BC-D200A34BEFA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85135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F6758F-336F-46BD-8C62-5CBA945B5F51}"/>
              </a:ext>
            </a:extLst>
          </p:cNvPr>
          <p:cNvSpPr>
            <a:spLocks noGrp="1"/>
          </p:cNvSpPr>
          <p:nvPr>
            <p:ph idx="1"/>
          </p:nvPr>
        </p:nvSpPr>
        <p:spPr>
          <a:xfrm>
            <a:off x="609600" y="2276872"/>
            <a:ext cx="11323884" cy="3849293"/>
          </a:xfrm>
        </p:spPr>
        <p:txBody>
          <a:bodyPr/>
          <a:lstStyle/>
          <a:p>
            <a:endParaRPr lang="en-GB" dirty="0"/>
          </a:p>
        </p:txBody>
      </p:sp>
      <p:sp>
        <p:nvSpPr>
          <p:cNvPr id="3" name="Slide Number Placeholder 2">
            <a:extLst>
              <a:ext uri="{FF2B5EF4-FFF2-40B4-BE49-F238E27FC236}">
                <a16:creationId xmlns:a16="http://schemas.microsoft.com/office/drawing/2014/main" id="{9FB69309-E7A1-4044-B41D-B321B23B586B}"/>
              </a:ext>
            </a:extLst>
          </p:cNvPr>
          <p:cNvSpPr>
            <a:spLocks noGrp="1"/>
          </p:cNvSpPr>
          <p:nvPr>
            <p:ph type="sldNum" sz="quarter" idx="12"/>
          </p:nvPr>
        </p:nvSpPr>
        <p:spPr/>
        <p:txBody>
          <a:bodyPr/>
          <a:lstStyle/>
          <a:p>
            <a:fld id="{E5C8A926-C928-45A2-9802-20D0E491F10B}" type="slidenum">
              <a:rPr lang="en-GB" smtClean="0"/>
              <a:pPr/>
              <a:t>33</a:t>
            </a:fld>
            <a:endParaRPr lang="en-GB" dirty="0"/>
          </a:p>
        </p:txBody>
      </p:sp>
      <p:sp>
        <p:nvSpPr>
          <p:cNvPr id="5" name="Title 2">
            <a:extLst>
              <a:ext uri="{FF2B5EF4-FFF2-40B4-BE49-F238E27FC236}">
                <a16:creationId xmlns:a16="http://schemas.microsoft.com/office/drawing/2014/main" id="{66C54EE4-B02A-4F57-8E8A-8B4863A21DFB}"/>
              </a:ext>
            </a:extLst>
          </p:cNvPr>
          <p:cNvSpPr>
            <a:spLocks noGrp="1"/>
          </p:cNvSpPr>
          <p:nvPr>
            <p:ph type="title"/>
          </p:nvPr>
        </p:nvSpPr>
        <p:spPr>
          <a:xfrm>
            <a:off x="609600" y="274638"/>
            <a:ext cx="9474200" cy="904875"/>
          </a:xfrm>
        </p:spPr>
        <p:txBody>
          <a:bodyPr>
            <a:normAutofit/>
          </a:bodyPr>
          <a:lstStyle/>
          <a:p>
            <a:r>
              <a:rPr lang="en-SG" sz="2800" dirty="0"/>
              <a:t>Part 4: Environmental Sustainability</a:t>
            </a:r>
            <a:br>
              <a:rPr lang="en-SG" sz="2800" dirty="0"/>
            </a:br>
            <a:r>
              <a:rPr lang="en-SG" sz="1800" dirty="0"/>
              <a:t>4.2 </a:t>
            </a:r>
            <a:r>
              <a:rPr lang="en-GB" sz="1800" b="1" i="0" u="none" strike="noStrike" dirty="0">
                <a:solidFill>
                  <a:srgbClr val="000000"/>
                </a:solidFill>
                <a:effectLst/>
                <a:latin typeface="Calibri" panose="020F0502020204030204" pitchFamily="34" charset="0"/>
              </a:rPr>
              <a:t>Source of Materials</a:t>
            </a:r>
            <a:r>
              <a:rPr lang="en-GB" sz="1200" dirty="0"/>
              <a:t> </a:t>
            </a:r>
            <a:endParaRPr lang="en-SG" sz="2800" dirty="0"/>
          </a:p>
        </p:txBody>
      </p:sp>
      <p:graphicFrame>
        <p:nvGraphicFramePr>
          <p:cNvPr id="10" name="Table 9">
            <a:extLst>
              <a:ext uri="{FF2B5EF4-FFF2-40B4-BE49-F238E27FC236}">
                <a16:creationId xmlns:a16="http://schemas.microsoft.com/office/drawing/2014/main" id="{99F8595E-B804-41AF-A8BB-D77F54F2B46B}"/>
              </a:ext>
            </a:extLst>
          </p:cNvPr>
          <p:cNvGraphicFramePr>
            <a:graphicFrameLocks noGrp="1"/>
          </p:cNvGraphicFramePr>
          <p:nvPr>
            <p:extLst>
              <p:ext uri="{D42A27DB-BD31-4B8C-83A1-F6EECF244321}">
                <p14:modId xmlns:p14="http://schemas.microsoft.com/office/powerpoint/2010/main" val="2858461658"/>
              </p:ext>
            </p:extLst>
          </p:nvPr>
        </p:nvGraphicFramePr>
        <p:xfrm>
          <a:off x="695400" y="1192853"/>
          <a:ext cx="6984776" cy="925200"/>
        </p:xfrm>
        <a:graphic>
          <a:graphicData uri="http://schemas.openxmlformats.org/drawingml/2006/table">
            <a:tbl>
              <a:tblPr>
                <a:tableStyleId>{5940675A-B579-460E-94D1-54222C63F5DA}</a:tableStyleId>
              </a:tblPr>
              <a:tblGrid>
                <a:gridCol w="5302314">
                  <a:extLst>
                    <a:ext uri="{9D8B030D-6E8A-4147-A177-3AD203B41FA5}">
                      <a16:colId xmlns:a16="http://schemas.microsoft.com/office/drawing/2014/main" val="3679446110"/>
                    </a:ext>
                  </a:extLst>
                </a:gridCol>
                <a:gridCol w="386318">
                  <a:extLst>
                    <a:ext uri="{9D8B030D-6E8A-4147-A177-3AD203B41FA5}">
                      <a16:colId xmlns:a16="http://schemas.microsoft.com/office/drawing/2014/main" val="393296761"/>
                    </a:ext>
                  </a:extLst>
                </a:gridCol>
                <a:gridCol w="355622">
                  <a:extLst>
                    <a:ext uri="{9D8B030D-6E8A-4147-A177-3AD203B41FA5}">
                      <a16:colId xmlns:a16="http://schemas.microsoft.com/office/drawing/2014/main" val="3697783855"/>
                    </a:ext>
                  </a:extLst>
                </a:gridCol>
                <a:gridCol w="940522">
                  <a:extLst>
                    <a:ext uri="{9D8B030D-6E8A-4147-A177-3AD203B41FA5}">
                      <a16:colId xmlns:a16="http://schemas.microsoft.com/office/drawing/2014/main" val="2353676132"/>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4.2a</a:t>
                      </a:r>
                    </a:p>
                  </a:txBody>
                  <a:tcPr marL="45720" marR="45720" anchor="ctr">
                    <a:solidFill>
                      <a:schemeClr val="bg1">
                        <a:lumMod val="85000"/>
                      </a:schemeClr>
                    </a:solidFill>
                  </a:tcPr>
                </a:tc>
                <a:tc hMerge="1">
                  <a:txBody>
                    <a:bodyPr/>
                    <a:lstStyle/>
                    <a:p>
                      <a:endParaRPr lang="en-GB" dirty="0"/>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468000">
                <a:tc>
                  <a:txBody>
                    <a:bodyPr/>
                    <a:lstStyle/>
                    <a:p>
                      <a:pPr algn="l" fontAlgn="ctr"/>
                      <a:r>
                        <a:rPr lang="en-US" sz="1200" b="1" i="0" u="none" strike="noStrike" dirty="0">
                          <a:solidFill>
                            <a:srgbClr val="000000"/>
                          </a:solidFill>
                          <a:effectLst/>
                          <a:latin typeface="Calibri" panose="020F0502020204030204" pitchFamily="34" charset="0"/>
                        </a:rPr>
                        <a:t>Acquired plants from nurseries under NParks Nursery Accreditation Scheme (NAS)</a:t>
                      </a:r>
                      <a:endParaRPr lang="en-US"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4" name="Footer Placeholder 3">
            <a:extLst>
              <a:ext uri="{FF2B5EF4-FFF2-40B4-BE49-F238E27FC236}">
                <a16:creationId xmlns:a16="http://schemas.microsoft.com/office/drawing/2014/main" id="{157B948D-03B1-590F-6193-D0DDCA300F8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288600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645024"/>
            <a:ext cx="11323884" cy="2481141"/>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4.2 </a:t>
            </a:r>
            <a:r>
              <a:rPr lang="en-GB" sz="1800" b="1" i="0" u="none" strike="noStrike" dirty="0">
                <a:solidFill>
                  <a:srgbClr val="000000"/>
                </a:solidFill>
                <a:effectLst/>
                <a:latin typeface="Calibri" panose="020F0502020204030204" pitchFamily="34" charset="0"/>
              </a:rPr>
              <a:t>Source of Materials</a:t>
            </a:r>
            <a:endParaRPr lang="en-SG" sz="2800" dirty="0"/>
          </a:p>
        </p:txBody>
      </p:sp>
      <p:graphicFrame>
        <p:nvGraphicFramePr>
          <p:cNvPr id="4" name="Table 3">
            <a:extLst>
              <a:ext uri="{FF2B5EF4-FFF2-40B4-BE49-F238E27FC236}">
                <a16:creationId xmlns:a16="http://schemas.microsoft.com/office/drawing/2014/main" id="{87FF4168-742B-F977-AB95-EDD26FFE142D}"/>
              </a:ext>
            </a:extLst>
          </p:cNvPr>
          <p:cNvGraphicFramePr>
            <a:graphicFrameLocks noGrp="1"/>
          </p:cNvGraphicFramePr>
          <p:nvPr>
            <p:extLst>
              <p:ext uri="{D42A27DB-BD31-4B8C-83A1-F6EECF244321}">
                <p14:modId xmlns:p14="http://schemas.microsoft.com/office/powerpoint/2010/main" val="1493902208"/>
              </p:ext>
            </p:extLst>
          </p:nvPr>
        </p:nvGraphicFramePr>
        <p:xfrm>
          <a:off x="695400" y="1192853"/>
          <a:ext cx="5589794" cy="1097280"/>
        </p:xfrm>
        <a:graphic>
          <a:graphicData uri="http://schemas.openxmlformats.org/drawingml/2006/table">
            <a:tbl>
              <a:tblPr>
                <a:tableStyleId>{5940675A-B579-460E-94D1-54222C63F5DA}</a:tableStyleId>
              </a:tblPr>
              <a:tblGrid>
                <a:gridCol w="4032448">
                  <a:extLst>
                    <a:ext uri="{9D8B030D-6E8A-4147-A177-3AD203B41FA5}">
                      <a16:colId xmlns:a16="http://schemas.microsoft.com/office/drawing/2014/main" val="3679446110"/>
                    </a:ext>
                  </a:extLst>
                </a:gridCol>
                <a:gridCol w="321493">
                  <a:extLst>
                    <a:ext uri="{9D8B030D-6E8A-4147-A177-3AD203B41FA5}">
                      <a16:colId xmlns:a16="http://schemas.microsoft.com/office/drawing/2014/main" val="393296761"/>
                    </a:ext>
                  </a:extLst>
                </a:gridCol>
                <a:gridCol w="504904">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128914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4.2b Sustainable source for construction and landscaping materials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US" sz="1200" b="0" i="0" u="none" strike="noStrike" dirty="0">
                          <a:solidFill>
                            <a:srgbClr val="000000"/>
                          </a:solidFill>
                          <a:effectLst/>
                          <a:latin typeface="Calibri" panose="020F0502020204030204" pitchFamily="34" charset="0"/>
                        </a:rPr>
                        <a:t>&lt;10%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US" sz="1200" b="0" i="0" u="none" strike="noStrike" dirty="0">
                          <a:solidFill>
                            <a:srgbClr val="000000"/>
                          </a:solidFill>
                          <a:effectLst/>
                          <a:latin typeface="Calibri" panose="020F0502020204030204" pitchFamily="34" charset="0"/>
                        </a:rPr>
                        <a:t>10 to 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US" sz="1200" b="0" i="0" u="none" strike="noStrike" dirty="0">
                          <a:solidFill>
                            <a:srgbClr val="000000"/>
                          </a:solidFill>
                          <a:effectLst/>
                          <a:latin typeface="Calibri" panose="020F0502020204030204" pitchFamily="34" charset="0"/>
                        </a:rPr>
                        <a:t>&gt;50% of materials of applicable usage</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B6B5B473-CF32-5038-D1BF-A958456327B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368452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4077072"/>
            <a:ext cx="11323884" cy="204909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6" name="Table 5">
            <a:extLst>
              <a:ext uri="{FF2B5EF4-FFF2-40B4-BE49-F238E27FC236}">
                <a16:creationId xmlns:a16="http://schemas.microsoft.com/office/drawing/2014/main" id="{1F5D69D9-F877-47CE-8657-7CB1E7C58364}"/>
              </a:ext>
            </a:extLst>
          </p:cNvPr>
          <p:cNvGraphicFramePr>
            <a:graphicFrameLocks noGrp="1"/>
          </p:cNvGraphicFramePr>
          <p:nvPr>
            <p:extLst>
              <p:ext uri="{D42A27DB-BD31-4B8C-83A1-F6EECF244321}">
                <p14:modId xmlns:p14="http://schemas.microsoft.com/office/powerpoint/2010/main" val="4021931060"/>
              </p:ext>
            </p:extLst>
          </p:nvPr>
        </p:nvGraphicFramePr>
        <p:xfrm>
          <a:off x="695400" y="1192853"/>
          <a:ext cx="6984776" cy="1097280"/>
        </p:xfrm>
        <a:graphic>
          <a:graphicData uri="http://schemas.openxmlformats.org/drawingml/2006/table">
            <a:tbl>
              <a:tblPr>
                <a:tableStyleId>{5940675A-B579-460E-94D1-54222C63F5DA}</a:tableStyleId>
              </a:tblPr>
              <a:tblGrid>
                <a:gridCol w="4972365">
                  <a:extLst>
                    <a:ext uri="{9D8B030D-6E8A-4147-A177-3AD203B41FA5}">
                      <a16:colId xmlns:a16="http://schemas.microsoft.com/office/drawing/2014/main" val="3679446110"/>
                    </a:ext>
                  </a:extLst>
                </a:gridCol>
                <a:gridCol w="402236">
                  <a:extLst>
                    <a:ext uri="{9D8B030D-6E8A-4147-A177-3AD203B41FA5}">
                      <a16:colId xmlns:a16="http://schemas.microsoft.com/office/drawing/2014/main" val="393296761"/>
                    </a:ext>
                  </a:extLst>
                </a:gridCol>
                <a:gridCol w="657832">
                  <a:extLst>
                    <a:ext uri="{9D8B030D-6E8A-4147-A177-3AD203B41FA5}">
                      <a16:colId xmlns:a16="http://schemas.microsoft.com/office/drawing/2014/main" val="3697783855"/>
                    </a:ext>
                  </a:extLst>
                </a:gridCol>
                <a:gridCol w="952343">
                  <a:extLst>
                    <a:ext uri="{9D8B030D-6E8A-4147-A177-3AD203B41FA5}">
                      <a16:colId xmlns:a16="http://schemas.microsoft.com/office/drawing/2014/main" val="3970130248"/>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4.3a Treatment of run-off through natural hydrological features</a:t>
                      </a:r>
                    </a:p>
                  </a:txBody>
                  <a:tcPr marL="45720" marR="45720" anchor="ctr">
                    <a:solidFill>
                      <a:schemeClr val="bg1">
                        <a:lumMod val="85000"/>
                      </a:schemeClr>
                    </a:solidFill>
                  </a:tcPr>
                </a:tc>
                <a:tc hMerge="1">
                  <a:txBody>
                    <a:bodyPr/>
                    <a:lstStyle/>
                    <a:p>
                      <a:endParaRPr lang="en-GB"/>
                    </a:p>
                  </a:txBody>
                  <a:tcPr>
                    <a:solidFill>
                      <a:schemeClr val="bg1">
                        <a:lumMod val="85000"/>
                      </a:schemeClr>
                    </a:solidFill>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0" i="0" u="none" strike="noStrike" dirty="0">
                          <a:solidFill>
                            <a:srgbClr val="000000"/>
                          </a:solidFill>
                          <a:effectLst/>
                          <a:latin typeface="Calibri" panose="020F0502020204030204" pitchFamily="34" charset="0"/>
                        </a:rPr>
                        <a:t>≤10% of total runoff of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11% to 35% of total runoff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US" sz="1200" b="0" i="0" u="none" strike="noStrike" dirty="0">
                          <a:solidFill>
                            <a:srgbClr val="000000"/>
                          </a:solidFill>
                          <a:effectLst/>
                          <a:latin typeface="Calibri" panose="020F0502020204030204" pitchFamily="34" charset="0"/>
                        </a:rPr>
                        <a:t>&gt;35% of total runoff catchment area conveyed through features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8FD0A352-4B25-6ED4-E491-857E9DE08FF0}"/>
              </a:ext>
            </a:extLst>
          </p:cNvPr>
          <p:cNvGraphicFramePr>
            <a:graphicFrameLocks noGrp="1"/>
          </p:cNvGraphicFramePr>
          <p:nvPr>
            <p:extLst>
              <p:ext uri="{D42A27DB-BD31-4B8C-83A1-F6EECF244321}">
                <p14:modId xmlns:p14="http://schemas.microsoft.com/office/powerpoint/2010/main" val="3462908797"/>
              </p:ext>
            </p:extLst>
          </p:nvPr>
        </p:nvGraphicFramePr>
        <p:xfrm>
          <a:off x="692471" y="2348879"/>
          <a:ext cx="6984776" cy="1097280"/>
        </p:xfrm>
        <a:graphic>
          <a:graphicData uri="http://schemas.openxmlformats.org/drawingml/2006/table">
            <a:tbl>
              <a:tblPr>
                <a:tableStyleId>{5940675A-B579-460E-94D1-54222C63F5DA}</a:tableStyleId>
              </a:tblPr>
              <a:tblGrid>
                <a:gridCol w="887195">
                  <a:extLst>
                    <a:ext uri="{9D8B030D-6E8A-4147-A177-3AD203B41FA5}">
                      <a16:colId xmlns:a16="http://schemas.microsoft.com/office/drawing/2014/main" val="3679446110"/>
                    </a:ext>
                  </a:extLst>
                </a:gridCol>
                <a:gridCol w="4225118">
                  <a:extLst>
                    <a:ext uri="{9D8B030D-6E8A-4147-A177-3AD203B41FA5}">
                      <a16:colId xmlns:a16="http://schemas.microsoft.com/office/drawing/2014/main" val="1452562166"/>
                    </a:ext>
                  </a:extLst>
                </a:gridCol>
                <a:gridCol w="244637">
                  <a:extLst>
                    <a:ext uri="{9D8B030D-6E8A-4147-A177-3AD203B41FA5}">
                      <a16:colId xmlns:a16="http://schemas.microsoft.com/office/drawing/2014/main" val="4108943563"/>
                    </a:ext>
                  </a:extLst>
                </a:gridCol>
                <a:gridCol w="674633">
                  <a:extLst>
                    <a:ext uri="{9D8B030D-6E8A-4147-A177-3AD203B41FA5}">
                      <a16:colId xmlns:a16="http://schemas.microsoft.com/office/drawing/2014/main" val="3697783855"/>
                    </a:ext>
                  </a:extLst>
                </a:gridCol>
                <a:gridCol w="953193">
                  <a:extLst>
                    <a:ext uri="{9D8B030D-6E8A-4147-A177-3AD203B41FA5}">
                      <a16:colId xmlns:a16="http://schemas.microsoft.com/office/drawing/2014/main" val="1343872274"/>
                    </a:ext>
                  </a:extLst>
                </a:gridCol>
              </a:tblGrid>
              <a:tr h="262810">
                <a:tc gridSpan="3">
                  <a:txBody>
                    <a:bodyPr/>
                    <a:lstStyle/>
                    <a:p>
                      <a:pPr algn="l" fontAlgn="ctr"/>
                      <a:r>
                        <a:rPr lang="en-US" sz="1200" b="1" i="0" u="none" strike="noStrike" dirty="0">
                          <a:solidFill>
                            <a:srgbClr val="000000"/>
                          </a:solidFill>
                          <a:effectLst/>
                          <a:latin typeface="Calibri" panose="020F0502020204030204" pitchFamily="34" charset="0"/>
                        </a:rPr>
                        <a:t>4.3b Rainwater harvesting</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62810">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Has basic rainwater harvesting features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2810">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rowSpan="2">
                  <a:txBody>
                    <a:bodyPr/>
                    <a:lstStyle/>
                    <a:p>
                      <a:pPr algn="l" fontAlgn="ctr"/>
                      <a:r>
                        <a:rPr lang="en-US" sz="1200" b="0" i="0" u="none" strike="noStrike" dirty="0">
                          <a:solidFill>
                            <a:srgbClr val="000000"/>
                          </a:solidFill>
                          <a:effectLst/>
                          <a:latin typeface="Calibri" panose="020F0502020204030204" pitchFamily="34" charset="0"/>
                        </a:rPr>
                        <a:t>Integrated rainwater harvesting with natural hydrological features and re-using of harvested water</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082607206"/>
                  </a:ext>
                </a:extLst>
              </a:tr>
              <a:tr h="262810">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v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4" name="Footer Placeholder 3">
            <a:extLst>
              <a:ext uri="{FF2B5EF4-FFF2-40B4-BE49-F238E27FC236}">
                <a16:creationId xmlns:a16="http://schemas.microsoft.com/office/drawing/2014/main" id="{81BCF38A-B5ED-A47F-A02F-3711EA405309}"/>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2866448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2636912"/>
            <a:ext cx="11323884" cy="3489253"/>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4: Environmental Sustainability</a:t>
            </a:r>
            <a:br>
              <a:rPr lang="en-SG" sz="2800" dirty="0"/>
            </a:br>
            <a:r>
              <a:rPr lang="en-SG" sz="1800" dirty="0"/>
              <a:t>4.3 </a:t>
            </a:r>
            <a:r>
              <a:rPr lang="en-GB" sz="1800" b="1" i="0" u="none" strike="noStrike" dirty="0">
                <a:solidFill>
                  <a:srgbClr val="000000"/>
                </a:solidFill>
                <a:effectLst/>
                <a:latin typeface="Calibri" panose="020F0502020204030204" pitchFamily="34" charset="0"/>
              </a:rPr>
              <a:t>Stormwater Management</a:t>
            </a:r>
            <a:r>
              <a:rPr lang="en-GB" sz="1200" dirty="0"/>
              <a:t> </a:t>
            </a:r>
            <a:endParaRPr lang="en-SG" sz="2800" dirty="0"/>
          </a:p>
        </p:txBody>
      </p:sp>
      <p:graphicFrame>
        <p:nvGraphicFramePr>
          <p:cNvPr id="7" name="Table 6">
            <a:extLst>
              <a:ext uri="{FF2B5EF4-FFF2-40B4-BE49-F238E27FC236}">
                <a16:creationId xmlns:a16="http://schemas.microsoft.com/office/drawing/2014/main" id="{7EEE74F4-5C81-4A23-BF1B-FB6E301CBBE2}"/>
              </a:ext>
            </a:extLst>
          </p:cNvPr>
          <p:cNvGraphicFramePr>
            <a:graphicFrameLocks noGrp="1"/>
          </p:cNvGraphicFramePr>
          <p:nvPr>
            <p:extLst>
              <p:ext uri="{D42A27DB-BD31-4B8C-83A1-F6EECF244321}">
                <p14:modId xmlns:p14="http://schemas.microsoft.com/office/powerpoint/2010/main" val="2992142866"/>
              </p:ext>
            </p:extLst>
          </p:nvPr>
        </p:nvGraphicFramePr>
        <p:xfrm>
          <a:off x="695400" y="1313932"/>
          <a:ext cx="7310276"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5413439">
                  <a:extLst>
                    <a:ext uri="{9D8B030D-6E8A-4147-A177-3AD203B41FA5}">
                      <a16:colId xmlns:a16="http://schemas.microsoft.com/office/drawing/2014/main" val="1452562166"/>
                    </a:ext>
                  </a:extLst>
                </a:gridCol>
                <a:gridCol w="186653">
                  <a:extLst>
                    <a:ext uri="{9D8B030D-6E8A-4147-A177-3AD203B41FA5}">
                      <a16:colId xmlns:a16="http://schemas.microsoft.com/office/drawing/2014/main" val="4108943563"/>
                    </a:ext>
                  </a:extLst>
                </a:gridCol>
                <a:gridCol w="51473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4229417334"/>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4.3c Creative strategies for sustainable stormwater management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Features are aesthetically pleasing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 of creative strategies for space-efficiency, maintenance needs, multi-functionality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811696002"/>
                  </a:ext>
                </a:extLst>
              </a:tr>
            </a:tbl>
          </a:graphicData>
        </a:graphic>
      </p:graphicFrame>
      <p:sp>
        <p:nvSpPr>
          <p:cNvPr id="2" name="Footer Placeholder 1">
            <a:extLst>
              <a:ext uri="{FF2B5EF4-FFF2-40B4-BE49-F238E27FC236}">
                <a16:creationId xmlns:a16="http://schemas.microsoft.com/office/drawing/2014/main" id="{3AF46B80-F804-DBE3-E1A1-41DBE3498C61}"/>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4571721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37</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4: Environmental Sustainability</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1567928006"/>
              </p:ext>
            </p:extLst>
          </p:nvPr>
        </p:nvGraphicFramePr>
        <p:xfrm>
          <a:off x="767408" y="2060848"/>
          <a:ext cx="8987056" cy="2112365"/>
        </p:xfrm>
        <a:graphic>
          <a:graphicData uri="http://schemas.openxmlformats.org/drawingml/2006/table">
            <a:tbl>
              <a:tblPr firstRow="1" bandRow="1">
                <a:tableStyleId>{9D7B26C5-4107-4FEC-AEDC-1716B250A1EF}</a:tableStyleId>
              </a:tblPr>
              <a:tblGrid>
                <a:gridCol w="619660">
                  <a:extLst>
                    <a:ext uri="{9D8B030D-6E8A-4147-A177-3AD203B41FA5}">
                      <a16:colId xmlns:a16="http://schemas.microsoft.com/office/drawing/2014/main" val="2656123347"/>
                    </a:ext>
                  </a:extLst>
                </a:gridCol>
                <a:gridCol w="2994902">
                  <a:extLst>
                    <a:ext uri="{9D8B030D-6E8A-4147-A177-3AD203B41FA5}">
                      <a16:colId xmlns:a16="http://schemas.microsoft.com/office/drawing/2014/main" val="3686194030"/>
                    </a:ext>
                  </a:extLst>
                </a:gridCol>
                <a:gridCol w="2116640">
                  <a:extLst>
                    <a:ext uri="{9D8B030D-6E8A-4147-A177-3AD203B41FA5}">
                      <a16:colId xmlns:a16="http://schemas.microsoft.com/office/drawing/2014/main" val="2776025586"/>
                    </a:ext>
                  </a:extLst>
                </a:gridCol>
                <a:gridCol w="1627927">
                  <a:extLst>
                    <a:ext uri="{9D8B030D-6E8A-4147-A177-3AD203B41FA5}">
                      <a16:colId xmlns:a16="http://schemas.microsoft.com/office/drawing/2014/main" val="1615581147"/>
                    </a:ext>
                  </a:extLst>
                </a:gridCol>
                <a:gridCol w="1627927">
                  <a:extLst>
                    <a:ext uri="{9D8B030D-6E8A-4147-A177-3AD203B41FA5}">
                      <a16:colId xmlns:a16="http://schemas.microsoft.com/office/drawing/2014/main" val="3490504501"/>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dirty="0"/>
                        <a:t>4.1</a:t>
                      </a:r>
                    </a:p>
                  </a:txBody>
                  <a:tcPr marL="45720" marR="45720" anchor="b"/>
                </a:tc>
                <a:tc>
                  <a:txBody>
                    <a:bodyPr/>
                    <a:lstStyle/>
                    <a:p>
                      <a:pPr algn="l" fontAlgn="b"/>
                      <a:r>
                        <a:rPr lang="en-GB" dirty="0"/>
                        <a:t>Management of Resources</a:t>
                      </a:r>
                    </a:p>
                  </a:txBody>
                  <a:tcPr marL="45720" marR="45720" anchor="b"/>
                </a:tc>
                <a:tc>
                  <a:txBody>
                    <a:bodyPr/>
                    <a:lstStyle/>
                    <a:p>
                      <a:pPr algn="ctr" fontAlgn="b"/>
                      <a:r>
                        <a:rPr lang="en-SG" sz="1800" dirty="0"/>
                        <a:t>16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dirty="0"/>
                        <a:t>4.2</a:t>
                      </a:r>
                    </a:p>
                  </a:txBody>
                  <a:tcPr marL="45720" marR="45720" anchor="b"/>
                </a:tc>
                <a:tc>
                  <a:txBody>
                    <a:bodyPr/>
                    <a:lstStyle/>
                    <a:p>
                      <a:pPr algn="l" fontAlgn="b"/>
                      <a:r>
                        <a:rPr lang="en-GB" dirty="0"/>
                        <a:t>Source of Materials</a:t>
                      </a:r>
                    </a:p>
                  </a:txBody>
                  <a:tcPr marL="45720" marR="45720" anchor="b"/>
                </a:tc>
                <a:tc>
                  <a:txBody>
                    <a:bodyPr/>
                    <a:lstStyle/>
                    <a:p>
                      <a:pPr algn="ctr" fontAlgn="b"/>
                      <a:r>
                        <a:rPr lang="en-SG" sz="1800" dirty="0"/>
                        <a:t>4</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612097455"/>
                  </a:ext>
                </a:extLst>
              </a:tr>
              <a:tr h="276424">
                <a:tc>
                  <a:txBody>
                    <a:bodyPr/>
                    <a:lstStyle/>
                    <a:p>
                      <a:pPr algn="l" fontAlgn="b"/>
                      <a:r>
                        <a:rPr lang="en-GB" dirty="0"/>
                        <a:t>4.3*</a:t>
                      </a:r>
                    </a:p>
                  </a:txBody>
                  <a:tcPr marL="45720" marR="45720" anchor="b">
                    <a:lnB w="12700" cap="flat" cmpd="sng" algn="ctr">
                      <a:solidFill>
                        <a:schemeClr val="tx1"/>
                      </a:solidFill>
                      <a:prstDash val="solid"/>
                      <a:round/>
                      <a:headEnd type="none" w="med" len="med"/>
                      <a:tailEnd type="none" w="med" len="med"/>
                    </a:lnB>
                  </a:tcPr>
                </a:tc>
                <a:tc>
                  <a:txBody>
                    <a:bodyPr/>
                    <a:lstStyle/>
                    <a:p>
                      <a:pPr algn="l" fontAlgn="b"/>
                      <a:r>
                        <a:rPr lang="en-GB" dirty="0"/>
                        <a:t>Stormwater Management</a:t>
                      </a:r>
                    </a:p>
                  </a:txBody>
                  <a:tcPr marL="45720" marR="45720"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28</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83BBEBB3-1E6B-E0BC-6E68-E3C842C6278F}"/>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7319111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5447928" y="1192854"/>
            <a:ext cx="6485556" cy="493331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5.1 Native Plants</a:t>
            </a:r>
            <a:endParaRPr lang="en-SG" sz="2800" dirty="0"/>
          </a:p>
        </p:txBody>
      </p:sp>
      <p:graphicFrame>
        <p:nvGraphicFramePr>
          <p:cNvPr id="6" name="Table 5">
            <a:extLst>
              <a:ext uri="{FF2B5EF4-FFF2-40B4-BE49-F238E27FC236}">
                <a16:creationId xmlns:a16="http://schemas.microsoft.com/office/drawing/2014/main" id="{2C62F526-8A44-4CA1-BB42-812F00E5DB20}"/>
              </a:ext>
            </a:extLst>
          </p:cNvPr>
          <p:cNvGraphicFramePr>
            <a:graphicFrameLocks noGrp="1"/>
          </p:cNvGraphicFramePr>
          <p:nvPr>
            <p:extLst>
              <p:ext uri="{D42A27DB-BD31-4B8C-83A1-F6EECF244321}">
                <p14:modId xmlns:p14="http://schemas.microsoft.com/office/powerpoint/2010/main" val="1188220020"/>
              </p:ext>
            </p:extLst>
          </p:nvPr>
        </p:nvGraphicFramePr>
        <p:xfrm>
          <a:off x="767408" y="1202323"/>
          <a:ext cx="4551207" cy="1280160"/>
        </p:xfrm>
        <a:graphic>
          <a:graphicData uri="http://schemas.openxmlformats.org/drawingml/2006/table">
            <a:tbl>
              <a:tblPr>
                <a:tableStyleId>{5940675A-B579-460E-94D1-54222C63F5DA}</a:tableStyleId>
              </a:tblPr>
              <a:tblGrid>
                <a:gridCol w="2916000">
                  <a:extLst>
                    <a:ext uri="{9D8B030D-6E8A-4147-A177-3AD203B41FA5}">
                      <a16:colId xmlns:a16="http://schemas.microsoft.com/office/drawing/2014/main" val="3679446110"/>
                    </a:ext>
                  </a:extLst>
                </a:gridCol>
                <a:gridCol w="415515">
                  <a:extLst>
                    <a:ext uri="{9D8B030D-6E8A-4147-A177-3AD203B41FA5}">
                      <a16:colId xmlns:a16="http://schemas.microsoft.com/office/drawing/2014/main" val="393296761"/>
                    </a:ext>
                  </a:extLst>
                </a:gridCol>
                <a:gridCol w="48874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2">
                  <a:txBody>
                    <a:bodyPr/>
                    <a:lstStyle/>
                    <a:p>
                      <a:pPr algn="l" fontAlgn="ctr"/>
                      <a:r>
                        <a:rPr lang="en-US" sz="1200" b="1" i="0" u="none" strike="noStrike" dirty="0">
                          <a:solidFill>
                            <a:srgbClr val="000000"/>
                          </a:solidFill>
                          <a:effectLst/>
                          <a:latin typeface="Calibri" panose="020F0502020204030204" pitchFamily="34" charset="0"/>
                        </a:rPr>
                        <a:t>5.1a Quantity of planted species that are native to Southeast Asia region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ctr" fontAlgn="ctr"/>
                      <a:r>
                        <a:rPr lang="en-GB" sz="1200" b="0" i="0" u="none" strike="noStrike" dirty="0">
                          <a:solidFill>
                            <a:srgbClr val="000000"/>
                          </a:solidFill>
                          <a:effectLst/>
                          <a:latin typeface="Calibri" panose="020F0502020204030204" pitchFamily="34" charset="0"/>
                        </a:rPr>
                        <a:t>10 to 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&gt;30% to 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graphicFrame>
        <p:nvGraphicFramePr>
          <p:cNvPr id="2" name="Table 1">
            <a:extLst>
              <a:ext uri="{FF2B5EF4-FFF2-40B4-BE49-F238E27FC236}">
                <a16:creationId xmlns:a16="http://schemas.microsoft.com/office/drawing/2014/main" id="{9B742676-DDF8-FEB2-7B6B-A202A2307EF0}"/>
              </a:ext>
            </a:extLst>
          </p:cNvPr>
          <p:cNvGraphicFramePr>
            <a:graphicFrameLocks noGrp="1"/>
          </p:cNvGraphicFramePr>
          <p:nvPr>
            <p:extLst>
              <p:ext uri="{D42A27DB-BD31-4B8C-83A1-F6EECF244321}">
                <p14:modId xmlns:p14="http://schemas.microsoft.com/office/powerpoint/2010/main" val="2225686122"/>
              </p:ext>
            </p:extLst>
          </p:nvPr>
        </p:nvGraphicFramePr>
        <p:xfrm>
          <a:off x="774482" y="2510359"/>
          <a:ext cx="4555946" cy="155448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2592000">
                  <a:extLst>
                    <a:ext uri="{9D8B030D-6E8A-4147-A177-3AD203B41FA5}">
                      <a16:colId xmlns:a16="http://schemas.microsoft.com/office/drawing/2014/main" val="906057068"/>
                    </a:ext>
                  </a:extLst>
                </a:gridCol>
                <a:gridCol w="262018">
                  <a:extLst>
                    <a:ext uri="{9D8B030D-6E8A-4147-A177-3AD203B41FA5}">
                      <a16:colId xmlns:a16="http://schemas.microsoft.com/office/drawing/2014/main" val="393296761"/>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392031"/>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5.1b Efforts to manage exotic invasive species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Simple short-term efforts to identify and mange spread of exotic species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monitor and document exotic urban biodiversity, conduct impact assessments, and manage spread of exotic species</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bl>
          </a:graphicData>
        </a:graphic>
      </p:graphicFrame>
      <p:sp>
        <p:nvSpPr>
          <p:cNvPr id="4" name="Footer Placeholder 3">
            <a:extLst>
              <a:ext uri="{FF2B5EF4-FFF2-40B4-BE49-F238E27FC236}">
                <a16:creationId xmlns:a16="http://schemas.microsoft.com/office/drawing/2014/main" id="{90279C56-6D32-0973-4EA0-4C7300A1AF0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92332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39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638482729"/>
              </p:ext>
            </p:extLst>
          </p:nvPr>
        </p:nvGraphicFramePr>
        <p:xfrm>
          <a:off x="695400" y="1192853"/>
          <a:ext cx="6876473" cy="100584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68000">
                  <a:extLst>
                    <a:ext uri="{9D8B030D-6E8A-4147-A177-3AD203B41FA5}">
                      <a16:colId xmlns:a16="http://schemas.microsoft.com/office/drawing/2014/main" val="1452562166"/>
                    </a:ext>
                  </a:extLst>
                </a:gridCol>
                <a:gridCol w="192550">
                  <a:extLst>
                    <a:ext uri="{9D8B030D-6E8A-4147-A177-3AD203B41FA5}">
                      <a16:colId xmlns:a16="http://schemas.microsoft.com/office/drawing/2014/main" val="4108943563"/>
                    </a:ext>
                  </a:extLst>
                </a:gridCol>
                <a:gridCol w="5204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71189969"/>
                    </a:ext>
                  </a:extLst>
                </a:gridCol>
              </a:tblGrid>
              <a:tr h="204023">
                <a:tc gridSpan="3">
                  <a:txBody>
                    <a:bodyPr/>
                    <a:lstStyle/>
                    <a:p>
                      <a:pPr algn="l" fontAlgn="ctr"/>
                      <a:r>
                        <a:rPr lang="en-US" sz="1200" b="1" i="0" u="none" strike="noStrike" dirty="0">
                          <a:solidFill>
                            <a:srgbClr val="000000"/>
                          </a:solidFill>
                          <a:effectLst/>
                          <a:latin typeface="+mn-lt"/>
                        </a:rPr>
                        <a:t>5.2a Understanding of existing habitats, ecological processes and nearby environments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site conditions and features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Identified and analysed ecological networks beyond site, connections to off-site habitats, wildlife species expected to utilise connection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2632CAB2-D2D1-55C6-86D1-48E82B405C33}"/>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591913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EED0E-723E-4295-9636-77948C88A6C6}"/>
              </a:ext>
            </a:extLst>
          </p:cNvPr>
          <p:cNvSpPr>
            <a:spLocks noGrp="1"/>
          </p:cNvSpPr>
          <p:nvPr>
            <p:ph idx="1"/>
          </p:nvPr>
        </p:nvSpPr>
        <p:spPr>
          <a:xfrm>
            <a:off x="609600" y="3429000"/>
            <a:ext cx="11323884" cy="2697165"/>
          </a:xfrm>
        </p:spPr>
        <p:txBody>
          <a:bodyPr>
            <a:normAutofit/>
          </a:bodyPr>
          <a:lstStyle/>
          <a:p>
            <a:r>
              <a:rPr lang="en-SG" sz="2000" i="1" dirty="0"/>
              <a:t>Please include explanations, photos, documentation, statistics, etc. to support self-assessed score for each criteria</a:t>
            </a:r>
          </a:p>
          <a:p>
            <a:r>
              <a:rPr lang="en-SG" sz="2000" i="1" dirty="0"/>
              <a:t>For documents that are not convenient for including in presentation, please send the separate files</a:t>
            </a:r>
          </a:p>
          <a:p>
            <a:r>
              <a:rPr lang="en-SG" sz="2000" i="1" dirty="0"/>
              <a:t>You may send additional supporting documents separately, too</a:t>
            </a:r>
          </a:p>
          <a:p>
            <a:r>
              <a:rPr lang="en-SG" sz="2000" i="1" dirty="0"/>
              <a:t>For criteria that you deem to be not applicable, please also state reasons why</a:t>
            </a:r>
            <a:endParaRPr lang="en-GB" sz="2000" i="1" dirty="0"/>
          </a:p>
        </p:txBody>
      </p:sp>
      <p:sp>
        <p:nvSpPr>
          <p:cNvPr id="4" name="Slide Number Placeholder 3">
            <a:extLst>
              <a:ext uri="{FF2B5EF4-FFF2-40B4-BE49-F238E27FC236}">
                <a16:creationId xmlns:a16="http://schemas.microsoft.com/office/drawing/2014/main" id="{3E4E6A71-D3A0-461C-B85D-90246F55F1F3}"/>
              </a:ext>
            </a:extLst>
          </p:cNvPr>
          <p:cNvSpPr>
            <a:spLocks noGrp="1"/>
          </p:cNvSpPr>
          <p:nvPr>
            <p:ph type="sldNum" sz="quarter" idx="12"/>
          </p:nvPr>
        </p:nvSpPr>
        <p:spPr/>
        <p:txBody>
          <a:bodyPr/>
          <a:lstStyle/>
          <a:p>
            <a:fld id="{E5C8A926-C928-45A2-9802-20D0E491F10B}" type="slidenum">
              <a:rPr lang="en-GB" smtClean="0"/>
              <a:pPr/>
              <a:t>4</a:t>
            </a:fld>
            <a:endParaRPr lang="en-GB" dirty="0"/>
          </a:p>
        </p:txBody>
      </p:sp>
      <p:sp>
        <p:nvSpPr>
          <p:cNvPr id="3" name="Title 2">
            <a:extLst>
              <a:ext uri="{FF2B5EF4-FFF2-40B4-BE49-F238E27FC236}">
                <a16:creationId xmlns:a16="http://schemas.microsoft.com/office/drawing/2014/main" id="{8B788473-6AFA-44C0-9DF3-5CAE26908A21}"/>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6" name="Table 5">
            <a:extLst>
              <a:ext uri="{FF2B5EF4-FFF2-40B4-BE49-F238E27FC236}">
                <a16:creationId xmlns:a16="http://schemas.microsoft.com/office/drawing/2014/main" id="{8F11A037-5FA9-45EF-A23F-031022037DED}"/>
              </a:ext>
            </a:extLst>
          </p:cNvPr>
          <p:cNvGraphicFramePr>
            <a:graphicFrameLocks noGrp="1"/>
          </p:cNvGraphicFramePr>
          <p:nvPr>
            <p:extLst>
              <p:ext uri="{D42A27DB-BD31-4B8C-83A1-F6EECF244321}">
                <p14:modId xmlns:p14="http://schemas.microsoft.com/office/powerpoint/2010/main" val="3804818391"/>
              </p:ext>
            </p:extLst>
          </p:nvPr>
        </p:nvGraphicFramePr>
        <p:xfrm>
          <a:off x="695400" y="1196752"/>
          <a:ext cx="7817020" cy="1280160"/>
        </p:xfrm>
        <a:graphic>
          <a:graphicData uri="http://schemas.openxmlformats.org/drawingml/2006/table">
            <a:tbl>
              <a:tblPr>
                <a:tableStyleId>{5940675A-B579-460E-94D1-54222C63F5DA}</a:tableStyleId>
              </a:tblPr>
              <a:tblGrid>
                <a:gridCol w="838914">
                  <a:extLst>
                    <a:ext uri="{9D8B030D-6E8A-4147-A177-3AD203B41FA5}">
                      <a16:colId xmlns:a16="http://schemas.microsoft.com/office/drawing/2014/main" val="3679446110"/>
                    </a:ext>
                  </a:extLst>
                </a:gridCol>
                <a:gridCol w="5544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3710445"/>
                    </a:ext>
                  </a:extLst>
                </a:gridCol>
              </a:tblGrid>
              <a:tr h="204023">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SG" sz="1200" b="1" u="none" strike="noStrike" dirty="0">
                          <a:effectLst/>
                        </a:rPr>
                        <a:t>1.1a  </a:t>
                      </a:r>
                      <a:r>
                        <a:rPr lang="en-US" sz="1200" b="1" u="none" strike="noStrike" dirty="0">
                          <a:effectLst/>
                        </a:rPr>
                        <a:t>Enhancement of existing site</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hMerge="1">
                  <a:txBody>
                    <a:bodyPr/>
                    <a:lstStyle/>
                    <a:p>
                      <a:pPr algn="l" fontAlgn="ctr"/>
                      <a:endParaRPr lang="en-US" sz="1200" b="0" i="0" u="none" strike="noStrike" dirty="0">
                        <a:solidFill>
                          <a:srgbClr val="000000"/>
                        </a:solidFill>
                        <a:effectLst/>
                        <a:latin typeface="Calibri" panose="020F0502020204030204" pitchFamily="34" charset="0"/>
                      </a:endParaRPr>
                    </a:p>
                  </a:txBody>
                  <a:tcPr anchor="ctr"/>
                </a:tc>
                <a:tc hMerge="1">
                  <a:txBody>
                    <a:bodyPr/>
                    <a:lstStyle/>
                    <a:p>
                      <a:pPr algn="ctr" fontAlgn="ctr"/>
                      <a:endParaRPr lang="en-SG" sz="1200" b="0" i="0" u="none" strike="noStrike" dirty="0">
                        <a:solidFill>
                          <a:srgbClr val="000000"/>
                        </a:solidFill>
                        <a:effectLst/>
                        <a:latin typeface="Calibri" panose="020F0502020204030204" pitchFamily="34" charset="0"/>
                      </a:endParaRPr>
                    </a:p>
                  </a:txBody>
                  <a:tcPr anchor="ctr"/>
                </a:tc>
                <a:tc>
                  <a:txBody>
                    <a:bodyPr/>
                    <a:lstStyle/>
                    <a:p>
                      <a:pPr algn="ctr" fontAlgn="ctr"/>
                      <a:r>
                        <a:rPr lang="en-US" sz="1200" b="1" i="0" u="none" strike="noStrike" dirty="0">
                          <a:solidFill>
                            <a:srgbClr val="000000"/>
                          </a:solidFill>
                          <a:effectLst/>
                          <a:latin typeface="Calibri" panose="020F0502020204030204" pitchFamily="34" charset="0"/>
                        </a:rPr>
                        <a:t>Score</a:t>
                      </a:r>
                      <a:endParaRPr lang="en-SG"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tc>
                  <a:txBody>
                    <a:bodyPr/>
                    <a:lstStyle/>
                    <a:p>
                      <a:pPr algn="ctr" fontAlgn="ctr"/>
                      <a:r>
                        <a:rPr lang="en-SG" sz="1200" b="1" i="0" u="none" strike="noStrike" dirty="0">
                          <a:solidFill>
                            <a:srgbClr val="000000"/>
                          </a:solidFill>
                          <a:effectLst/>
                          <a:latin typeface="Calibri" panose="020F0502020204030204" pitchFamily="34" charset="0"/>
                        </a:rPr>
                        <a:t>Assessors</a:t>
                      </a: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SG" sz="1200" b="0" i="0" u="none" strike="noStrike" dirty="0">
                          <a:solidFill>
                            <a:srgbClr val="000000"/>
                          </a:solidFill>
                          <a:effectLst/>
                          <a:latin typeface="Calibri" panose="020F0502020204030204" pitchFamily="34" charset="0"/>
                        </a:rPr>
                        <a:t>Fair</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Implemented some basic changes e.g. once every few years</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1</a:t>
                      </a:r>
                      <a:endParaRPr lang="en-SG" sz="1200" b="0" i="0" u="none" strike="noStrike" dirty="0">
                        <a:solidFill>
                          <a:srgbClr val="000000"/>
                        </a:solidFill>
                        <a:effectLst/>
                        <a:latin typeface="Calibri" panose="020F0502020204030204" pitchFamily="34" charset="0"/>
                      </a:endParaRPr>
                    </a:p>
                  </a:txBody>
                  <a:tcPr marL="45720" marR="45720" anchor="ctr"/>
                </a:tc>
                <a:tc rowSpan="3">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SG" sz="1200" b="0"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SG" sz="1200" b="0" i="0" u="none" strike="noStrike" dirty="0">
                          <a:solidFill>
                            <a:srgbClr val="000000"/>
                          </a:solidFill>
                          <a:effectLst/>
                          <a:latin typeface="Calibri" panose="020F0502020204030204" pitchFamily="34" charset="0"/>
                        </a:rPr>
                        <a:t>Good</a:t>
                      </a:r>
                    </a:p>
                  </a:txBody>
                  <a:tcPr marL="45720" marR="45720" anchor="ct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enhance or improve site for purposeful objectives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SG" sz="1200" b="0" i="0" u="none" strike="noStrike" dirty="0">
                        <a:solidFill>
                          <a:srgbClr val="000000"/>
                        </a:solidFill>
                        <a:effectLst/>
                        <a:latin typeface="Calibri" panose="020F0502020204030204" pitchFamily="34" charset="0"/>
                      </a:endParaRPr>
                    </a:p>
                  </a:txBody>
                  <a:tcPr marL="45720" marR="45720" anchor="ct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SG"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frequently enhance or improve site for purposeful objectives. e.g. refresh tired plots, construct dragonfly pond to area with ponding issue</a:t>
                      </a:r>
                    </a:p>
                  </a:txBody>
                  <a:tcPr marL="45720" marR="45720" anchor="ctr"/>
                </a:tc>
                <a:tc>
                  <a:txBody>
                    <a:bodyPr/>
                    <a:lstStyle/>
                    <a:p>
                      <a:pPr algn="ctr" fontAlgn="ctr"/>
                      <a:r>
                        <a:rPr lang="en-US" sz="1200" b="0" i="0" u="none" strike="noStrike" dirty="0">
                          <a:solidFill>
                            <a:srgbClr val="000000"/>
                          </a:solidFill>
                          <a:effectLst/>
                          <a:latin typeface="Calibri" panose="020F0502020204030204" pitchFamily="34" charset="0"/>
                        </a:rPr>
                        <a:t>3</a:t>
                      </a:r>
                      <a:endParaRPr lang="en-SG"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5" name="Footer Placeholder 4">
            <a:extLst>
              <a:ext uri="{FF2B5EF4-FFF2-40B4-BE49-F238E27FC236}">
                <a16:creationId xmlns:a16="http://schemas.microsoft.com/office/drawing/2014/main" id="{29EDD38D-CA55-9AC7-78F3-BDBE4B6CDAFD}"/>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27242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429000"/>
            <a:ext cx="11238084" cy="269716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Biodiversity-sensitive Planting &amp; Design</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307560272"/>
              </p:ext>
            </p:extLst>
          </p:nvPr>
        </p:nvGraphicFramePr>
        <p:xfrm>
          <a:off x="695400" y="1192853"/>
          <a:ext cx="6513041" cy="182880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4392000">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182931"/>
                    </a:ext>
                  </a:extLst>
                </a:gridCol>
              </a:tblGrid>
              <a:tr h="204023">
                <a:tc gridSpan="3">
                  <a:txBody>
                    <a:bodyPr/>
                    <a:lstStyle/>
                    <a:p>
                      <a:pPr algn="l" fontAlgn="ctr"/>
                      <a:r>
                        <a:rPr lang="en-US" sz="1200" b="1" i="0" u="none" strike="noStrike" dirty="0">
                          <a:solidFill>
                            <a:srgbClr val="000000"/>
                          </a:solidFill>
                          <a:effectLst/>
                          <a:latin typeface="+mn-lt"/>
                        </a:rPr>
                        <a:t>5.2b Habitat creation through planting design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Created themed trails and plots based on existing planting. E.g. butterfly-attracting shrubs, bee trails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Enhanced existing habitats or created new habitats to increase flora and fauna diversity. E.g. grasslands, riverine, dragonfly ponds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Used holistic design that considers existing surrounding habitats, and emulated native landscapes to preserve or increase biodiversity E.g. varying canopy heights, increasing food plants variety, etc.</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34EB77F8-F9F4-ADF5-517F-B3B717FBF50A}"/>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7513024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5.2 Biodiversity-sensitive Planting &amp; Design</a:t>
            </a:r>
            <a:endParaRPr lang="en-SG" sz="2800" dirty="0"/>
          </a:p>
        </p:txBody>
      </p:sp>
      <p:graphicFrame>
        <p:nvGraphicFramePr>
          <p:cNvPr id="6" name="Table 5">
            <a:extLst>
              <a:ext uri="{FF2B5EF4-FFF2-40B4-BE49-F238E27FC236}">
                <a16:creationId xmlns:a16="http://schemas.microsoft.com/office/drawing/2014/main" id="{FD1E5E05-01D2-40E2-A633-AC48028D62EF}"/>
              </a:ext>
            </a:extLst>
          </p:cNvPr>
          <p:cNvGraphicFramePr>
            <a:graphicFrameLocks noGrp="1"/>
          </p:cNvGraphicFramePr>
          <p:nvPr>
            <p:extLst>
              <p:ext uri="{D42A27DB-BD31-4B8C-83A1-F6EECF244321}">
                <p14:modId xmlns:p14="http://schemas.microsoft.com/office/powerpoint/2010/main" val="3097692494"/>
              </p:ext>
            </p:extLst>
          </p:nvPr>
        </p:nvGraphicFramePr>
        <p:xfrm>
          <a:off x="695400" y="1192853"/>
          <a:ext cx="8236439"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6325553">
                  <a:extLst>
                    <a:ext uri="{9D8B030D-6E8A-4147-A177-3AD203B41FA5}">
                      <a16:colId xmlns:a16="http://schemas.microsoft.com/office/drawing/2014/main" val="1452562166"/>
                    </a:ext>
                  </a:extLst>
                </a:gridCol>
                <a:gridCol w="193201">
                  <a:extLst>
                    <a:ext uri="{9D8B030D-6E8A-4147-A177-3AD203B41FA5}">
                      <a16:colId xmlns:a16="http://schemas.microsoft.com/office/drawing/2014/main" val="4108943563"/>
                    </a:ext>
                  </a:extLst>
                </a:gridCol>
                <a:gridCol w="52223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312707546"/>
                    </a:ext>
                  </a:extLst>
                </a:gridCol>
              </a:tblGrid>
              <a:tr h="204023">
                <a:tc gridSpan="3">
                  <a:txBody>
                    <a:bodyPr/>
                    <a:lstStyle/>
                    <a:p>
                      <a:pPr algn="l" fontAlgn="ctr"/>
                      <a:r>
                        <a:rPr lang="en-US" sz="1200" b="1" i="0" u="none" strike="noStrike" dirty="0">
                          <a:solidFill>
                            <a:srgbClr val="000000"/>
                          </a:solidFill>
                          <a:effectLst/>
                          <a:latin typeface="+mn-lt"/>
                        </a:rPr>
                        <a:t>5.2c Features to optimise linkages and connectivity between habitats and landscape areas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simple efforts to connect different areas and/or habitats in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connect to habitats and ecological networks beyond park’s boundary</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593B3F14-A8C0-F262-4FF3-04E647CE024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55864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5: Biodiversity Conservation</a:t>
            </a:r>
            <a:br>
              <a:rPr lang="en-SG" sz="2800" dirty="0"/>
            </a:br>
            <a:r>
              <a:rPr lang="en-SG" sz="1800" dirty="0"/>
              <a:t>5.</a:t>
            </a:r>
            <a:r>
              <a:rPr lang="en-US" sz="1800" dirty="0"/>
              <a:t>3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818808030"/>
              </p:ext>
            </p:extLst>
          </p:nvPr>
        </p:nvGraphicFramePr>
        <p:xfrm>
          <a:off x="712137" y="1180144"/>
          <a:ext cx="7121757"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000435">
                  <a:extLst>
                    <a:ext uri="{9D8B030D-6E8A-4147-A177-3AD203B41FA5}">
                      <a16:colId xmlns:a16="http://schemas.microsoft.com/office/drawing/2014/main" val="1452562166"/>
                    </a:ext>
                  </a:extLst>
                </a:gridCol>
                <a:gridCol w="191743">
                  <a:extLst>
                    <a:ext uri="{9D8B030D-6E8A-4147-A177-3AD203B41FA5}">
                      <a16:colId xmlns:a16="http://schemas.microsoft.com/office/drawing/2014/main" val="4108943563"/>
                    </a:ext>
                  </a:extLst>
                </a:gridCol>
                <a:gridCol w="5182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559296602"/>
                    </a:ext>
                  </a:extLst>
                </a:gridCol>
              </a:tblGrid>
              <a:tr h="204023">
                <a:tc gridSpan="3">
                  <a:txBody>
                    <a:bodyPr/>
                    <a:lstStyle/>
                    <a:p>
                      <a:pPr algn="l" fontAlgn="ctr"/>
                      <a:r>
                        <a:rPr lang="en-US" sz="1200" b="1" i="0" u="none" strike="noStrike" dirty="0">
                          <a:solidFill>
                            <a:srgbClr val="000000"/>
                          </a:solidFill>
                          <a:effectLst/>
                          <a:latin typeface="+mn-lt"/>
                        </a:rPr>
                        <a:t>5.3a Monitoring changes in flora and fauna species composition and numbers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ad-hoc monitoring and recording</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annual monitoring and recording (e.g. BioBlitz)</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89331924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regular (e.g. every 6 months) monitoring and recording, GIS records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0E36AB9C-87B6-40E6-C686-1D4EA67B6D2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9332054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43</a:t>
            </a:fld>
            <a:endParaRPr lang="en-GB"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443956673"/>
              </p:ext>
            </p:extLst>
          </p:nvPr>
        </p:nvGraphicFramePr>
        <p:xfrm>
          <a:off x="695400" y="1323062"/>
          <a:ext cx="8063131" cy="164592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940000">
                  <a:extLst>
                    <a:ext uri="{9D8B030D-6E8A-4147-A177-3AD203B41FA5}">
                      <a16:colId xmlns:a16="http://schemas.microsoft.com/office/drawing/2014/main" val="1452562166"/>
                    </a:ext>
                  </a:extLst>
                </a:gridCol>
                <a:gridCol w="192232">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5.3b Conservation management plan</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simple management plans for identified key flora and fauna </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management plans for identified key flora and fauna with clear objectives, measures, monitoring protocols</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r h="266966">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management plan, considers native habitat corridors, buffers adjacent to off-site natural areas, with clear objectives and measures, monitoring protocols and feedback channels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5" name="Title 2">
            <a:extLst>
              <a:ext uri="{FF2B5EF4-FFF2-40B4-BE49-F238E27FC236}">
                <a16:creationId xmlns:a16="http://schemas.microsoft.com/office/drawing/2014/main" id="{FCD87540-4534-3496-2227-EBCDA1906AB9}"/>
              </a:ext>
            </a:extLst>
          </p:cNvPr>
          <p:cNvSpPr>
            <a:spLocks noGrp="1"/>
          </p:cNvSpPr>
          <p:nvPr>
            <p:ph type="title"/>
          </p:nvPr>
        </p:nvSpPr>
        <p:spPr>
          <a:xfrm>
            <a:off x="609600" y="274638"/>
            <a:ext cx="9474535" cy="905506"/>
          </a:xfrm>
        </p:spPr>
        <p:txBody>
          <a:bodyPr>
            <a:normAutofit/>
          </a:bodyPr>
          <a:lstStyle/>
          <a:p>
            <a:r>
              <a:rPr lang="en-SG" sz="2800" dirty="0"/>
              <a:t>Part 5: Biodiversity Conservation</a:t>
            </a:r>
            <a:br>
              <a:rPr lang="en-SG" sz="2800" dirty="0"/>
            </a:br>
            <a:r>
              <a:rPr lang="en-SG" sz="1800" dirty="0"/>
              <a:t>5.</a:t>
            </a:r>
            <a:r>
              <a:rPr lang="en-US" sz="1800" dirty="0"/>
              <a:t>3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sp>
        <p:nvSpPr>
          <p:cNvPr id="2" name="Footer Placeholder 1">
            <a:extLst>
              <a:ext uri="{FF2B5EF4-FFF2-40B4-BE49-F238E27FC236}">
                <a16:creationId xmlns:a16="http://schemas.microsoft.com/office/drawing/2014/main" id="{8E95559C-9ED7-8445-7CF7-5562590147B8}"/>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7184641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44</a:t>
            </a:fld>
            <a:endParaRPr lang="en-GB" dirty="0"/>
          </a:p>
        </p:txBody>
      </p:sp>
      <p:graphicFrame>
        <p:nvGraphicFramePr>
          <p:cNvPr id="11" name="Table 10">
            <a:extLst>
              <a:ext uri="{FF2B5EF4-FFF2-40B4-BE49-F238E27FC236}">
                <a16:creationId xmlns:a16="http://schemas.microsoft.com/office/drawing/2014/main" id="{179226BD-E541-47D2-8105-F4755DD837CB}"/>
              </a:ext>
            </a:extLst>
          </p:cNvPr>
          <p:cNvGraphicFramePr>
            <a:graphicFrameLocks noGrp="1"/>
          </p:cNvGraphicFramePr>
          <p:nvPr>
            <p:extLst>
              <p:ext uri="{D42A27DB-BD31-4B8C-83A1-F6EECF244321}">
                <p14:modId xmlns:p14="http://schemas.microsoft.com/office/powerpoint/2010/main" val="3168763066"/>
              </p:ext>
            </p:extLst>
          </p:nvPr>
        </p:nvGraphicFramePr>
        <p:xfrm>
          <a:off x="695400" y="1323062"/>
          <a:ext cx="5932161" cy="822960"/>
        </p:xfrm>
        <a:graphic>
          <a:graphicData uri="http://schemas.openxmlformats.org/drawingml/2006/table">
            <a:tbl>
              <a:tblPr>
                <a:tableStyleId>{5940675A-B579-460E-94D1-54222C63F5DA}</a:tableStyleId>
              </a:tblPr>
              <a:tblGrid>
                <a:gridCol w="870903">
                  <a:extLst>
                    <a:ext uri="{9D8B030D-6E8A-4147-A177-3AD203B41FA5}">
                      <a16:colId xmlns:a16="http://schemas.microsoft.com/office/drawing/2014/main" val="3679446110"/>
                    </a:ext>
                  </a:extLst>
                </a:gridCol>
                <a:gridCol w="3606545">
                  <a:extLst>
                    <a:ext uri="{9D8B030D-6E8A-4147-A177-3AD203B41FA5}">
                      <a16:colId xmlns:a16="http://schemas.microsoft.com/office/drawing/2014/main" val="1452562166"/>
                    </a:ext>
                  </a:extLst>
                </a:gridCol>
                <a:gridCol w="204153">
                  <a:extLst>
                    <a:ext uri="{9D8B030D-6E8A-4147-A177-3AD203B41FA5}">
                      <a16:colId xmlns:a16="http://schemas.microsoft.com/office/drawing/2014/main" val="4108943563"/>
                    </a:ext>
                  </a:extLst>
                </a:gridCol>
                <a:gridCol w="51961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688022504"/>
                    </a:ext>
                  </a:extLst>
                </a:gridCol>
              </a:tblGrid>
              <a:tr h="160180">
                <a:tc gridSpan="3">
                  <a:txBody>
                    <a:bodyPr/>
                    <a:lstStyle/>
                    <a:p>
                      <a:pPr algn="l" fontAlgn="ctr"/>
                      <a:r>
                        <a:rPr lang="en-US" sz="1200" b="1" i="0" u="none" strike="noStrike" dirty="0">
                          <a:solidFill>
                            <a:srgbClr val="000000"/>
                          </a:solidFill>
                          <a:effectLst/>
                          <a:latin typeface="+mn-lt"/>
                        </a:rPr>
                        <a:t>5.3c Mitigations for maintenance works to lessen impact on biodiversity</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11395">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Demonstrated some efforts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6966">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consistent and comprehensive efforts </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6231566"/>
                  </a:ext>
                </a:extLst>
              </a:tr>
            </a:tbl>
          </a:graphicData>
        </a:graphic>
      </p:graphicFrame>
      <p:sp>
        <p:nvSpPr>
          <p:cNvPr id="5" name="Title 2">
            <a:extLst>
              <a:ext uri="{FF2B5EF4-FFF2-40B4-BE49-F238E27FC236}">
                <a16:creationId xmlns:a16="http://schemas.microsoft.com/office/drawing/2014/main" id="{FCD87540-4534-3496-2227-EBCDA1906AB9}"/>
              </a:ext>
            </a:extLst>
          </p:cNvPr>
          <p:cNvSpPr>
            <a:spLocks noGrp="1"/>
          </p:cNvSpPr>
          <p:nvPr>
            <p:ph type="title"/>
          </p:nvPr>
        </p:nvSpPr>
        <p:spPr>
          <a:xfrm>
            <a:off x="609600" y="274638"/>
            <a:ext cx="9474535" cy="905506"/>
          </a:xfrm>
        </p:spPr>
        <p:txBody>
          <a:bodyPr>
            <a:normAutofit/>
          </a:bodyPr>
          <a:lstStyle/>
          <a:p>
            <a:r>
              <a:rPr lang="en-SG" sz="2800" dirty="0"/>
              <a:t>Part 5: Biodiversity Conservation</a:t>
            </a:r>
            <a:br>
              <a:rPr lang="en-SG" sz="2800" dirty="0"/>
            </a:br>
            <a:r>
              <a:rPr lang="en-SG" sz="1800" dirty="0"/>
              <a:t>5.</a:t>
            </a:r>
            <a:r>
              <a:rPr lang="en-US" sz="1800" dirty="0"/>
              <a:t>3 </a:t>
            </a:r>
            <a:r>
              <a:rPr lang="en-GB" sz="1800" b="1" i="0" u="none" strike="noStrike" dirty="0">
                <a:solidFill>
                  <a:srgbClr val="000000"/>
                </a:solidFill>
                <a:effectLst/>
                <a:latin typeface="Calibri" panose="020F0502020204030204" pitchFamily="34" charset="0"/>
              </a:rPr>
              <a:t>Conservation of Habitats, Ecological Processes &amp; Wildlife</a:t>
            </a:r>
            <a:endParaRPr lang="en-SG" sz="2800" dirty="0"/>
          </a:p>
        </p:txBody>
      </p:sp>
      <p:sp>
        <p:nvSpPr>
          <p:cNvPr id="2" name="Footer Placeholder 1">
            <a:extLst>
              <a:ext uri="{FF2B5EF4-FFF2-40B4-BE49-F238E27FC236}">
                <a16:creationId xmlns:a16="http://schemas.microsoft.com/office/drawing/2014/main" id="{F042ACCE-EC61-88DF-62B5-D3B0DAB94AC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5423657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45</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5: Biodiversity Conservation</a:t>
            </a:r>
            <a:endParaRPr lang="en-GB" dirty="0"/>
          </a:p>
        </p:txBody>
      </p:sp>
      <p:graphicFrame>
        <p:nvGraphicFramePr>
          <p:cNvPr id="11" name="Table 6">
            <a:extLst>
              <a:ext uri="{FF2B5EF4-FFF2-40B4-BE49-F238E27FC236}">
                <a16:creationId xmlns:a16="http://schemas.microsoft.com/office/drawing/2014/main" id="{B06632C6-8705-46C5-8E38-838F4C1EB595}"/>
              </a:ext>
            </a:extLst>
          </p:cNvPr>
          <p:cNvGraphicFramePr>
            <a:graphicFrameLocks noGrp="1"/>
          </p:cNvGraphicFramePr>
          <p:nvPr>
            <p:extLst>
              <p:ext uri="{D42A27DB-BD31-4B8C-83A1-F6EECF244321}">
                <p14:modId xmlns:p14="http://schemas.microsoft.com/office/powerpoint/2010/main" val="957572943"/>
              </p:ext>
            </p:extLst>
          </p:nvPr>
        </p:nvGraphicFramePr>
        <p:xfrm>
          <a:off x="767408" y="2060848"/>
          <a:ext cx="10057944" cy="2386685"/>
        </p:xfrm>
        <a:graphic>
          <a:graphicData uri="http://schemas.openxmlformats.org/drawingml/2006/table">
            <a:tbl>
              <a:tblPr firstRow="1" bandRow="1">
                <a:tableStyleId>{9D7B26C5-4107-4FEC-AEDC-1716B250A1EF}</a:tableStyleId>
              </a:tblPr>
              <a:tblGrid>
                <a:gridCol w="638493">
                  <a:extLst>
                    <a:ext uri="{9D8B030D-6E8A-4147-A177-3AD203B41FA5}">
                      <a16:colId xmlns:a16="http://schemas.microsoft.com/office/drawing/2014/main" val="2656123347"/>
                    </a:ext>
                  </a:extLst>
                </a:gridCol>
                <a:gridCol w="4032000">
                  <a:extLst>
                    <a:ext uri="{9D8B030D-6E8A-4147-A177-3AD203B41FA5}">
                      <a16:colId xmlns:a16="http://schemas.microsoft.com/office/drawing/2014/main" val="3686194030"/>
                    </a:ext>
                  </a:extLst>
                </a:gridCol>
                <a:gridCol w="2122533">
                  <a:extLst>
                    <a:ext uri="{9D8B030D-6E8A-4147-A177-3AD203B41FA5}">
                      <a16:colId xmlns:a16="http://schemas.microsoft.com/office/drawing/2014/main" val="2776025586"/>
                    </a:ext>
                  </a:extLst>
                </a:gridCol>
                <a:gridCol w="1632459">
                  <a:extLst>
                    <a:ext uri="{9D8B030D-6E8A-4147-A177-3AD203B41FA5}">
                      <a16:colId xmlns:a16="http://schemas.microsoft.com/office/drawing/2014/main" val="1615581147"/>
                    </a:ext>
                  </a:extLst>
                </a:gridCol>
                <a:gridCol w="1632459">
                  <a:extLst>
                    <a:ext uri="{9D8B030D-6E8A-4147-A177-3AD203B41FA5}">
                      <a16:colId xmlns:a16="http://schemas.microsoft.com/office/drawing/2014/main" val="1893947207"/>
                    </a:ext>
                  </a:extLst>
                </a:gridCol>
              </a:tblGrid>
              <a:tr h="483741">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1358499331"/>
                  </a:ext>
                </a:extLst>
              </a:tr>
              <a:tr h="375005">
                <a:tc>
                  <a:txBody>
                    <a:bodyPr/>
                    <a:lstStyle/>
                    <a:p>
                      <a:pPr algn="l" fontAlgn="b"/>
                      <a:r>
                        <a:rPr lang="en-GB" sz="1800" b="0" i="0" u="none" strike="noStrike" dirty="0">
                          <a:solidFill>
                            <a:srgbClr val="000000"/>
                          </a:solidFill>
                          <a:effectLst/>
                          <a:latin typeface="Calibri" panose="020F0502020204030204" pitchFamily="34" charset="0"/>
                        </a:rPr>
                        <a:t>5.1</a:t>
                      </a:r>
                    </a:p>
                  </a:txBody>
                  <a:tcPr anchor="b"/>
                </a:tc>
                <a:tc>
                  <a:txBody>
                    <a:bodyPr/>
                    <a:lstStyle/>
                    <a:p>
                      <a:pPr algn="l" fontAlgn="b"/>
                      <a:r>
                        <a:rPr lang="en-GB" sz="1800" b="0" i="0" u="none" strike="noStrike" dirty="0">
                          <a:solidFill>
                            <a:srgbClr val="000000"/>
                          </a:solidFill>
                          <a:effectLst/>
                          <a:latin typeface="Calibri" panose="020F0502020204030204" pitchFamily="34" charset="0"/>
                        </a:rPr>
                        <a:t>Native Plants</a:t>
                      </a:r>
                    </a:p>
                  </a:txBody>
                  <a:tcPr anchor="b"/>
                </a:tc>
                <a:tc>
                  <a:txBody>
                    <a:bodyPr/>
                    <a:lstStyle/>
                    <a:p>
                      <a:pPr algn="ctr" fontAlgn="b"/>
                      <a:r>
                        <a:rPr lang="en-SG" sz="1800" dirty="0"/>
                        <a:t>5</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4084075669"/>
                  </a:ext>
                </a:extLst>
              </a:tr>
              <a:tr h="276424">
                <a:tc>
                  <a:txBody>
                    <a:bodyPr/>
                    <a:lstStyle/>
                    <a:p>
                      <a:pPr algn="l" fontAlgn="b"/>
                      <a:r>
                        <a:rPr lang="en-GB" sz="1800" b="0" i="0" u="none" strike="noStrike" dirty="0">
                          <a:solidFill>
                            <a:srgbClr val="000000"/>
                          </a:solidFill>
                          <a:effectLst/>
                          <a:latin typeface="Calibri" panose="020F0502020204030204" pitchFamily="34" charset="0"/>
                        </a:rPr>
                        <a:t>5.2</a:t>
                      </a:r>
                    </a:p>
                  </a:txBody>
                  <a:tcPr anchor="b"/>
                </a:tc>
                <a:tc>
                  <a:txBody>
                    <a:bodyPr/>
                    <a:lstStyle/>
                    <a:p>
                      <a:pPr algn="l" fontAlgn="b"/>
                      <a:r>
                        <a:rPr lang="en-GB" sz="1800" b="0" i="0" u="none" strike="noStrike" dirty="0">
                          <a:solidFill>
                            <a:srgbClr val="000000"/>
                          </a:solidFill>
                          <a:effectLst/>
                          <a:latin typeface="Calibri" panose="020F0502020204030204" pitchFamily="34" charset="0"/>
                        </a:rPr>
                        <a:t>Biodiversity-sensitive Planting &amp; Design</a:t>
                      </a:r>
                    </a:p>
                  </a:txBody>
                  <a:tcPr anchor="b"/>
                </a:tc>
                <a:tc>
                  <a:txBody>
                    <a:bodyPr/>
                    <a:lstStyle/>
                    <a:p>
                      <a:pPr algn="ctr" fontAlgn="b"/>
                      <a:r>
                        <a:rPr lang="en-SG" sz="1800" dirty="0"/>
                        <a:t>7</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684436703"/>
                  </a:ext>
                </a:extLst>
              </a:tr>
              <a:tr h="276424">
                <a:tc>
                  <a:txBody>
                    <a:bodyPr/>
                    <a:lstStyle/>
                    <a:p>
                      <a:pPr algn="l" fontAlgn="b"/>
                      <a:r>
                        <a:rPr lang="en-GB" sz="1800" b="0" i="0" u="none" strike="noStrike" dirty="0">
                          <a:solidFill>
                            <a:srgbClr val="000000"/>
                          </a:solidFill>
                          <a:effectLst/>
                          <a:latin typeface="Calibri" panose="020F0502020204030204" pitchFamily="34" charset="0"/>
                        </a:rPr>
                        <a:t>5.3*</a:t>
                      </a:r>
                    </a:p>
                  </a:txBody>
                  <a:tcPr>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Conservation of habitats, ecological processes &amp; wildlife</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sz="1800" dirty="0"/>
                        <a:t>8</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263646"/>
                  </a:ext>
                </a:extLst>
              </a:tr>
              <a:tr h="27642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20</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93094084"/>
                  </a:ext>
                </a:extLst>
              </a:tr>
            </a:tbl>
          </a:graphicData>
        </a:graphic>
      </p:graphicFrame>
      <p:sp>
        <p:nvSpPr>
          <p:cNvPr id="2" name="Footer Placeholder 1">
            <a:extLst>
              <a:ext uri="{FF2B5EF4-FFF2-40B4-BE49-F238E27FC236}">
                <a16:creationId xmlns:a16="http://schemas.microsoft.com/office/drawing/2014/main" id="{CF94CBF9-BBE5-EB7E-E4C4-7B48399BCBC6}"/>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865000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284984"/>
            <a:ext cx="11238084" cy="2841182"/>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538818382"/>
              </p:ext>
            </p:extLst>
          </p:nvPr>
        </p:nvGraphicFramePr>
        <p:xfrm>
          <a:off x="695400" y="1192853"/>
          <a:ext cx="6708238" cy="1645920"/>
        </p:xfrm>
        <a:graphic>
          <a:graphicData uri="http://schemas.openxmlformats.org/drawingml/2006/table">
            <a:tbl>
              <a:tblPr>
                <a:tableStyleId>{5940675A-B579-460E-94D1-54222C63F5DA}</a:tableStyleId>
              </a:tblPr>
              <a:tblGrid>
                <a:gridCol w="861438">
                  <a:extLst>
                    <a:ext uri="{9D8B030D-6E8A-4147-A177-3AD203B41FA5}">
                      <a16:colId xmlns:a16="http://schemas.microsoft.com/office/drawing/2014/main" val="3679446110"/>
                    </a:ext>
                  </a:extLst>
                </a:gridCol>
                <a:gridCol w="4406098">
                  <a:extLst>
                    <a:ext uri="{9D8B030D-6E8A-4147-A177-3AD203B41FA5}">
                      <a16:colId xmlns:a16="http://schemas.microsoft.com/office/drawing/2014/main" val="1452562166"/>
                    </a:ext>
                  </a:extLst>
                </a:gridCol>
                <a:gridCol w="191667">
                  <a:extLst>
                    <a:ext uri="{9D8B030D-6E8A-4147-A177-3AD203B41FA5}">
                      <a16:colId xmlns:a16="http://schemas.microsoft.com/office/drawing/2014/main" val="4108943563"/>
                    </a:ext>
                  </a:extLst>
                </a:gridCol>
                <a:gridCol w="5180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427912730"/>
                    </a:ext>
                  </a:extLst>
                </a:gridCol>
              </a:tblGrid>
              <a:tr h="204023">
                <a:tc gridSpan="3">
                  <a:txBody>
                    <a:bodyPr/>
                    <a:lstStyle/>
                    <a:p>
                      <a:pPr algn="l" fontAlgn="ctr"/>
                      <a:r>
                        <a:rPr lang="en-US" sz="1200" b="1" i="0" u="none" strike="noStrike" dirty="0">
                          <a:solidFill>
                            <a:srgbClr val="000000"/>
                          </a:solidFill>
                          <a:effectLst/>
                          <a:latin typeface="+mn-lt"/>
                        </a:rPr>
                        <a:t>6.1a Plant species selection and placement</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Requires high frequency of softscape maintenance due to placement and choice of plant species </a:t>
                      </a:r>
                    </a:p>
                  </a:txBody>
                  <a:tcPr marL="45720" marR="45720" anchor="b">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softscape maintenance due to placement and choice of plant species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softscape maintenance across different weather conditions due to placement and choice of plant species</a:t>
                      </a:r>
                    </a:p>
                  </a:txBody>
                  <a:tcPr marL="45720" marR="45720" anchor="ct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2175266858"/>
                  </a:ext>
                </a:extLst>
              </a:tr>
            </a:tbl>
          </a:graphicData>
        </a:graphic>
      </p:graphicFrame>
      <p:sp>
        <p:nvSpPr>
          <p:cNvPr id="2" name="Footer Placeholder 1">
            <a:extLst>
              <a:ext uri="{FF2B5EF4-FFF2-40B4-BE49-F238E27FC236}">
                <a16:creationId xmlns:a16="http://schemas.microsoft.com/office/drawing/2014/main" id="{9C84B642-0419-8147-B5B8-9F6DA8D363E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7631084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913819623"/>
              </p:ext>
            </p:extLst>
          </p:nvPr>
        </p:nvGraphicFramePr>
        <p:xfrm>
          <a:off x="695400" y="1192853"/>
          <a:ext cx="9203910" cy="1097280"/>
        </p:xfrm>
        <a:graphic>
          <a:graphicData uri="http://schemas.openxmlformats.org/drawingml/2006/table">
            <a:tbl>
              <a:tblPr>
                <a:tableStyleId>{5940675A-B579-460E-94D1-54222C63F5DA}</a:tableStyleId>
              </a:tblPr>
              <a:tblGrid>
                <a:gridCol w="1202881">
                  <a:extLst>
                    <a:ext uri="{9D8B030D-6E8A-4147-A177-3AD203B41FA5}">
                      <a16:colId xmlns:a16="http://schemas.microsoft.com/office/drawing/2014/main" val="3679446110"/>
                    </a:ext>
                  </a:extLst>
                </a:gridCol>
                <a:gridCol w="6549263">
                  <a:extLst>
                    <a:ext uri="{9D8B030D-6E8A-4147-A177-3AD203B41FA5}">
                      <a16:colId xmlns:a16="http://schemas.microsoft.com/office/drawing/2014/main" val="1452562166"/>
                    </a:ext>
                  </a:extLst>
                </a:gridCol>
                <a:gridCol w="194655">
                  <a:extLst>
                    <a:ext uri="{9D8B030D-6E8A-4147-A177-3AD203B41FA5}">
                      <a16:colId xmlns:a16="http://schemas.microsoft.com/office/drawing/2014/main" val="4108943563"/>
                    </a:ext>
                  </a:extLst>
                </a:gridCol>
                <a:gridCol w="52616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686582863"/>
                    </a:ext>
                  </a:extLst>
                </a:gridCol>
              </a:tblGrid>
              <a:tr h="204023">
                <a:tc gridSpan="3">
                  <a:txBody>
                    <a:bodyPr/>
                    <a:lstStyle/>
                    <a:p>
                      <a:pPr algn="l" fontAlgn="ctr"/>
                      <a:r>
                        <a:rPr lang="en-US" sz="1200" b="1" i="0" u="none" strike="noStrike" dirty="0">
                          <a:solidFill>
                            <a:srgbClr val="000000"/>
                          </a:solidFill>
                          <a:effectLst/>
                          <a:latin typeface="+mn-lt"/>
                        </a:rPr>
                        <a:t>6.1b Hardscape elements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high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moderate frequency of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Requires minimal hardscape maintenance due to choice or design of hardscape elements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158D0C3A-F1E2-2245-F6FE-0A7FF39750B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2035248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6.1 </a:t>
            </a:r>
            <a:r>
              <a:rPr lang="en-GB" sz="1800" b="1" i="0" u="none" strike="noStrike" dirty="0">
                <a:solidFill>
                  <a:srgbClr val="000000"/>
                </a:solidFill>
                <a:effectLst/>
                <a:latin typeface="Calibri" panose="020F0502020204030204" pitchFamily="34" charset="0"/>
              </a:rPr>
              <a:t>Design for Landscape Maintainability</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918255797"/>
              </p:ext>
            </p:extLst>
          </p:nvPr>
        </p:nvGraphicFramePr>
        <p:xfrm>
          <a:off x="695400" y="1192853"/>
          <a:ext cx="7552624"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421122">
                  <a:extLst>
                    <a:ext uri="{9D8B030D-6E8A-4147-A177-3AD203B41FA5}">
                      <a16:colId xmlns:a16="http://schemas.microsoft.com/office/drawing/2014/main" val="1452562166"/>
                    </a:ext>
                  </a:extLst>
                </a:gridCol>
                <a:gridCol w="194492">
                  <a:extLst>
                    <a:ext uri="{9D8B030D-6E8A-4147-A177-3AD203B41FA5}">
                      <a16:colId xmlns:a16="http://schemas.microsoft.com/office/drawing/2014/main" val="4108943563"/>
                    </a:ext>
                  </a:extLst>
                </a:gridCol>
                <a:gridCol w="525722">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276353093"/>
                    </a:ext>
                  </a:extLst>
                </a:gridCol>
              </a:tblGrid>
              <a:tr h="204023">
                <a:tc gridSpan="3">
                  <a:txBody>
                    <a:bodyPr/>
                    <a:lstStyle/>
                    <a:p>
                      <a:pPr algn="l" fontAlgn="ctr"/>
                      <a:r>
                        <a:rPr lang="en-US" sz="1200" b="1" i="0" u="none" strike="noStrike" dirty="0">
                          <a:solidFill>
                            <a:srgbClr val="000000"/>
                          </a:solidFill>
                          <a:effectLst/>
                          <a:latin typeface="+mn-lt"/>
                        </a:rPr>
                        <a:t>6.1c Ease of landscape maintenance access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&lt;50%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50 to 80%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&gt;80% of landscaped areas can be easily accessed for inspection and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263BB828-7EB2-4748-B7B7-B4F3777E894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0690616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276872"/>
            <a:ext cx="11238084" cy="384929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49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236941102"/>
              </p:ext>
            </p:extLst>
          </p:nvPr>
        </p:nvGraphicFramePr>
        <p:xfrm>
          <a:off x="695400" y="1192853"/>
          <a:ext cx="6812523"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10519">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64476175"/>
                    </a:ext>
                  </a:extLst>
                </a:gridCol>
              </a:tblGrid>
              <a:tr h="204023">
                <a:tc gridSpan="3">
                  <a:txBody>
                    <a:bodyPr/>
                    <a:lstStyle/>
                    <a:p>
                      <a:pPr algn="l" fontAlgn="ctr"/>
                      <a:r>
                        <a:rPr lang="en-US" sz="1200" b="1" i="0" u="none" strike="noStrike" dirty="0">
                          <a:solidFill>
                            <a:srgbClr val="000000"/>
                          </a:solidFill>
                          <a:effectLst/>
                          <a:latin typeface="+mn-lt"/>
                        </a:rPr>
                        <a:t>6.2a Management plans for softscape and hardscape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Provided basic documentation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comprehensive plans and documentation that cover various aspects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C2B06BDE-5027-0A2C-69BF-C31DA0D3751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32329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1.1 Overall Landscape Concept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40407503"/>
              </p:ext>
            </p:extLst>
          </p:nvPr>
        </p:nvGraphicFramePr>
        <p:xfrm>
          <a:off x="682586" y="1196752"/>
          <a:ext cx="5917470" cy="822960"/>
        </p:xfrm>
        <a:graphic>
          <a:graphicData uri="http://schemas.openxmlformats.org/drawingml/2006/table">
            <a:tbl>
              <a:tblPr>
                <a:tableStyleId>{5940675A-B579-460E-94D1-54222C63F5DA}</a:tableStyleId>
              </a:tblPr>
              <a:tblGrid>
                <a:gridCol w="492339">
                  <a:extLst>
                    <a:ext uri="{9D8B030D-6E8A-4147-A177-3AD203B41FA5}">
                      <a16:colId xmlns:a16="http://schemas.microsoft.com/office/drawing/2014/main" val="3679446110"/>
                    </a:ext>
                  </a:extLst>
                </a:gridCol>
                <a:gridCol w="3794403">
                  <a:extLst>
                    <a:ext uri="{9D8B030D-6E8A-4147-A177-3AD203B41FA5}">
                      <a16:colId xmlns:a16="http://schemas.microsoft.com/office/drawing/2014/main" val="3466224078"/>
                    </a:ext>
                  </a:extLst>
                </a:gridCol>
                <a:gridCol w="319149">
                  <a:extLst>
                    <a:ext uri="{9D8B030D-6E8A-4147-A177-3AD203B41FA5}">
                      <a16:colId xmlns:a16="http://schemas.microsoft.com/office/drawing/2014/main" val="4108943563"/>
                    </a:ext>
                  </a:extLst>
                </a:gridCol>
                <a:gridCol w="536827">
                  <a:extLst>
                    <a:ext uri="{9D8B030D-6E8A-4147-A177-3AD203B41FA5}">
                      <a16:colId xmlns:a16="http://schemas.microsoft.com/office/drawing/2014/main" val="3697783855"/>
                    </a:ext>
                  </a:extLst>
                </a:gridCol>
                <a:gridCol w="774752">
                  <a:extLst>
                    <a:ext uri="{9D8B030D-6E8A-4147-A177-3AD203B41FA5}">
                      <a16:colId xmlns:a16="http://schemas.microsoft.com/office/drawing/2014/main" val="2480780027"/>
                    </a:ext>
                  </a:extLst>
                </a:gridCol>
              </a:tblGrid>
              <a:tr h="204023">
                <a:tc gridSpan="3">
                  <a:txBody>
                    <a:bodyPr/>
                    <a:lstStyle/>
                    <a:p>
                      <a:pPr algn="l" fontAlgn="ctr"/>
                      <a:r>
                        <a:rPr lang="en-US" sz="1200" b="1" i="0" u="none" strike="noStrike" dirty="0">
                          <a:solidFill>
                            <a:srgbClr val="000000"/>
                          </a:solidFill>
                          <a:effectLst/>
                          <a:latin typeface="Calibri" panose="020F0502020204030204" pitchFamily="34" charset="0"/>
                        </a:rPr>
                        <a:t>1.1b Biophilic elements</a:t>
                      </a:r>
                    </a:p>
                  </a:txBody>
                  <a:tcPr marL="45720" marR="45720" anchor="ctr">
                    <a:solidFill>
                      <a:schemeClr val="bg1">
                        <a:lumMod val="85000"/>
                      </a:schemeClr>
                    </a:solidFill>
                  </a:tcPr>
                </a:tc>
                <a:tc hMerge="1">
                  <a:txBody>
                    <a:bodyPr/>
                    <a:lstStyle/>
                    <a:p>
                      <a:endParaRPr lang="en-GB"/>
                    </a:p>
                  </a:txBody>
                  <a:tcPr/>
                </a:tc>
                <a:tc hMerge="1">
                  <a:txBody>
                    <a:bodyPr/>
                    <a:lstStyle/>
                    <a:p>
                      <a:pPr algn="l" fontAlgn="b"/>
                      <a:r>
                        <a:rPr lang="en-GB" sz="1000" b="0" i="0" u="none" strike="noStrike" dirty="0">
                          <a:solidFill>
                            <a:srgbClr val="000000"/>
                          </a:solidFill>
                          <a:effectLst/>
                          <a:latin typeface="Calibri" panose="020F0502020204030204" pitchFamily="34" charset="0"/>
                        </a:rPr>
                        <a:t> </a:t>
                      </a:r>
                    </a:p>
                  </a:txBody>
                  <a:tcPr marL="0" marR="0" marT="0" marB="0" anchor="b"/>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efforts to include biophilic elements</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2">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include biophilic elements</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3741628952"/>
                  </a:ext>
                </a:extLst>
              </a:tr>
            </a:tbl>
          </a:graphicData>
        </a:graphic>
      </p:graphicFrame>
      <p:sp>
        <p:nvSpPr>
          <p:cNvPr id="12" name="Content Placeholder 11">
            <a:extLst>
              <a:ext uri="{FF2B5EF4-FFF2-40B4-BE49-F238E27FC236}">
                <a16:creationId xmlns:a16="http://schemas.microsoft.com/office/drawing/2014/main" id="{946A8659-D68C-48B8-AE20-660F5F9989D7}"/>
              </a:ext>
            </a:extLst>
          </p:cNvPr>
          <p:cNvSpPr>
            <a:spLocks noGrp="1"/>
          </p:cNvSpPr>
          <p:nvPr>
            <p:ph idx="1"/>
          </p:nvPr>
        </p:nvSpPr>
        <p:spPr>
          <a:xfrm>
            <a:off x="609600" y="3140968"/>
            <a:ext cx="11323884" cy="2985197"/>
          </a:xfrm>
        </p:spPr>
        <p:txBody>
          <a:bodyPr/>
          <a:lstStyle/>
          <a:p>
            <a:endParaRPr lang="en-GB" dirty="0"/>
          </a:p>
        </p:txBody>
      </p:sp>
      <p:sp>
        <p:nvSpPr>
          <p:cNvPr id="2" name="Footer Placeholder 1">
            <a:extLst>
              <a:ext uri="{FF2B5EF4-FFF2-40B4-BE49-F238E27FC236}">
                <a16:creationId xmlns:a16="http://schemas.microsoft.com/office/drawing/2014/main" id="{7AC405DB-34DA-F092-924E-97952FE2453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2889559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708920"/>
            <a:ext cx="11238084" cy="341724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758581964"/>
              </p:ext>
            </p:extLst>
          </p:nvPr>
        </p:nvGraphicFramePr>
        <p:xfrm>
          <a:off x="695400" y="1192853"/>
          <a:ext cx="8284706"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16686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6.2b Safety and asset condition inspection reports for hardscape, features and facilities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ad-hoc inspections with documentation of assessments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US" sz="1200" b="0" i="0" u="none" strike="noStrike" dirty="0">
                          <a:solidFill>
                            <a:srgbClr val="000000"/>
                          </a:solidFill>
                          <a:effectLst/>
                          <a:latin typeface="Calibri" panose="020F0502020204030204" pitchFamily="34" charset="0"/>
                        </a:rPr>
                        <a:t>Good</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moderate frequency of inspections (e.g. annually) with documentation of assessments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125885658"/>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frequent inspections that are well-documented (e.g. every 6 months)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F5F851D0-CFAF-CF10-1DFA-B76103B64B2E}"/>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0453278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51</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387107934"/>
              </p:ext>
            </p:extLst>
          </p:nvPr>
        </p:nvGraphicFramePr>
        <p:xfrm>
          <a:off x="695400" y="1192853"/>
          <a:ext cx="8284706"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16686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6.2c Inspection and monitoring plan for softscape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ad-hoc inspections with documentation of assessments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moderate frequency of inspections (e.g. annually) with documentation of assessments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US" sz="1200" b="0" i="0" u="none" strike="noStrike" dirty="0">
                          <a:solidFill>
                            <a:srgbClr val="000000"/>
                          </a:solidFill>
                          <a:effectLst/>
                          <a:latin typeface="Calibri" panose="020F0502020204030204" pitchFamily="34" charset="0"/>
                        </a:rPr>
                        <a:t>Excellent</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Conducted frequent inspections that are well-documented (e.g. every 6 months)</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151212549"/>
                  </a:ext>
                </a:extLst>
              </a:tr>
            </a:tbl>
          </a:graphicData>
        </a:graphic>
      </p:graphicFrame>
      <p:sp>
        <p:nvSpPr>
          <p:cNvPr id="2" name="Footer Placeholder 1">
            <a:extLst>
              <a:ext uri="{FF2B5EF4-FFF2-40B4-BE49-F238E27FC236}">
                <a16:creationId xmlns:a16="http://schemas.microsoft.com/office/drawing/2014/main" id="{FBCC4088-8950-A5B2-D164-FD0CC5E58F9B}"/>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9815522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52</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581797045"/>
              </p:ext>
            </p:extLst>
          </p:nvPr>
        </p:nvGraphicFramePr>
        <p:xfrm>
          <a:off x="695400" y="1192852"/>
          <a:ext cx="6696745" cy="1012011"/>
        </p:xfrm>
        <a:graphic>
          <a:graphicData uri="http://schemas.openxmlformats.org/drawingml/2006/table">
            <a:tbl>
              <a:tblPr>
                <a:tableStyleId>{5940675A-B579-460E-94D1-54222C63F5DA}</a:tableStyleId>
              </a:tblPr>
              <a:tblGrid>
                <a:gridCol w="543652">
                  <a:extLst>
                    <a:ext uri="{9D8B030D-6E8A-4147-A177-3AD203B41FA5}">
                      <a16:colId xmlns:a16="http://schemas.microsoft.com/office/drawing/2014/main" val="3679446110"/>
                    </a:ext>
                  </a:extLst>
                </a:gridCol>
                <a:gridCol w="4470649">
                  <a:extLst>
                    <a:ext uri="{9D8B030D-6E8A-4147-A177-3AD203B41FA5}">
                      <a16:colId xmlns:a16="http://schemas.microsoft.com/office/drawing/2014/main" val="1452562166"/>
                    </a:ext>
                  </a:extLst>
                </a:gridCol>
                <a:gridCol w="223315">
                  <a:extLst>
                    <a:ext uri="{9D8B030D-6E8A-4147-A177-3AD203B41FA5}">
                      <a16:colId xmlns:a16="http://schemas.microsoft.com/office/drawing/2014/main" val="4108943563"/>
                    </a:ext>
                  </a:extLst>
                </a:gridCol>
                <a:gridCol w="603630">
                  <a:extLst>
                    <a:ext uri="{9D8B030D-6E8A-4147-A177-3AD203B41FA5}">
                      <a16:colId xmlns:a16="http://schemas.microsoft.com/office/drawing/2014/main" val="3697783855"/>
                    </a:ext>
                  </a:extLst>
                </a:gridCol>
                <a:gridCol w="855499">
                  <a:extLst>
                    <a:ext uri="{9D8B030D-6E8A-4147-A177-3AD203B41FA5}">
                      <a16:colId xmlns:a16="http://schemas.microsoft.com/office/drawing/2014/main" val="2448196275"/>
                    </a:ext>
                  </a:extLst>
                </a:gridCol>
              </a:tblGrid>
              <a:tr h="276003">
                <a:tc gridSpan="3">
                  <a:txBody>
                    <a:bodyPr/>
                    <a:lstStyle/>
                    <a:p>
                      <a:pPr algn="l" fontAlgn="ctr"/>
                      <a:r>
                        <a:rPr lang="en-US" sz="1200" b="1" i="0" u="none" strike="noStrike" dirty="0">
                          <a:solidFill>
                            <a:srgbClr val="000000"/>
                          </a:solidFill>
                          <a:effectLst/>
                          <a:latin typeface="+mn-lt"/>
                        </a:rPr>
                        <a:t>6.2d Smart operations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7600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simple technological interventions or automation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460005">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Smart operations that integrates automation and is adaptive throughout park</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AABE2869-C37E-83E3-EC3C-29A21C7FDCD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8449515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53</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166932556"/>
              </p:ext>
            </p:extLst>
          </p:nvPr>
        </p:nvGraphicFramePr>
        <p:xfrm>
          <a:off x="695400" y="1192853"/>
          <a:ext cx="6870004" cy="118872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4968000">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3">
                  <a:txBody>
                    <a:bodyPr/>
                    <a:lstStyle/>
                    <a:p>
                      <a:pPr algn="l" fontAlgn="ctr"/>
                      <a:r>
                        <a:rPr lang="en-US" sz="1200" b="1" i="0" u="none" strike="noStrike" dirty="0">
                          <a:solidFill>
                            <a:srgbClr val="000000"/>
                          </a:solidFill>
                          <a:effectLst/>
                          <a:latin typeface="+mn-lt"/>
                        </a:rPr>
                        <a:t>6.2e Waste management strategies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Park is fairly clean</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Park is clean, demonstrated effective efforts and strategies to reduce waste management. E.g. placing more bins over weekend, larger bins near BBQ pits, smart bins, engagement of park users’ or volunteers in waste management.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1EAA7DDF-A355-A312-9867-50874627C3B2}"/>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5911477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348880"/>
            <a:ext cx="11238084" cy="377728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54</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6.2 </a:t>
            </a:r>
            <a:r>
              <a:rPr lang="en-GB" sz="1800" b="1" i="0" u="none" strike="noStrike" dirty="0">
                <a:solidFill>
                  <a:srgbClr val="000000"/>
                </a:solidFill>
                <a:effectLst/>
                <a:latin typeface="Calibri" panose="020F0502020204030204" pitchFamily="34" charset="0"/>
              </a:rPr>
              <a:t>Maintenance Plans and Operations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449196002"/>
              </p:ext>
            </p:extLst>
          </p:nvPr>
        </p:nvGraphicFramePr>
        <p:xfrm>
          <a:off x="695400" y="1192853"/>
          <a:ext cx="5216958" cy="731520"/>
        </p:xfrm>
        <a:graphic>
          <a:graphicData uri="http://schemas.openxmlformats.org/drawingml/2006/table">
            <a:tbl>
              <a:tblPr>
                <a:tableStyleId>{5940675A-B579-460E-94D1-54222C63F5DA}</a:tableStyleId>
              </a:tblPr>
              <a:tblGrid>
                <a:gridCol w="3779457">
                  <a:extLst>
                    <a:ext uri="{9D8B030D-6E8A-4147-A177-3AD203B41FA5}">
                      <a16:colId xmlns:a16="http://schemas.microsoft.com/office/drawing/2014/main" val="3679446110"/>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448196275"/>
                    </a:ext>
                  </a:extLst>
                </a:gridCol>
              </a:tblGrid>
              <a:tr h="204023">
                <a:tc gridSpan="2">
                  <a:txBody>
                    <a:bodyPr/>
                    <a:lstStyle/>
                    <a:p>
                      <a:pPr algn="l" fontAlgn="ctr"/>
                      <a:r>
                        <a:rPr lang="en-US" sz="1200" b="1" i="0" u="none" strike="noStrike" dirty="0">
                          <a:solidFill>
                            <a:srgbClr val="000000"/>
                          </a:solidFill>
                          <a:effectLst/>
                          <a:latin typeface="+mn-lt"/>
                        </a:rPr>
                        <a:t>6.2f</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US" sz="1200" b="1" i="0" u="none" strike="noStrike" dirty="0">
                          <a:solidFill>
                            <a:srgbClr val="000000"/>
                          </a:solidFill>
                          <a:effectLst/>
                          <a:latin typeface="Calibri" panose="020F0502020204030204" pitchFamily="34" charset="0"/>
                        </a:rPr>
                        <a:t>Employs a Certified Practising Horticulturist (CPH) with currently valid certification in maintenance operations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bl>
          </a:graphicData>
        </a:graphic>
      </p:graphicFrame>
      <p:sp>
        <p:nvSpPr>
          <p:cNvPr id="2" name="Footer Placeholder 1">
            <a:extLst>
              <a:ext uri="{FF2B5EF4-FFF2-40B4-BE49-F238E27FC236}">
                <a16:creationId xmlns:a16="http://schemas.microsoft.com/office/drawing/2014/main" id="{03DCA452-C021-7F93-A03E-50E7F66A4CB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8949976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55</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6.3 </a:t>
            </a:r>
            <a:r>
              <a:rPr lang="en-US" sz="1800" b="1" i="0" u="none" strike="noStrike" dirty="0">
                <a:solidFill>
                  <a:srgbClr val="000000"/>
                </a:solidFill>
                <a:effectLst/>
                <a:latin typeface="Calibri" panose="020F0502020204030204" pitchFamily="34" charset="0"/>
              </a:rPr>
              <a:t>Quality of Softscape and Hardscape </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264779991"/>
              </p:ext>
            </p:extLst>
          </p:nvPr>
        </p:nvGraphicFramePr>
        <p:xfrm>
          <a:off x="695400" y="1192853"/>
          <a:ext cx="8284706"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16686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6.3a Condition of hardscape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Hardscape has some area for improvement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Hardscape are mostly well-maintained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US" sz="1200" b="0" i="0" u="none" strike="noStrike" dirty="0">
                          <a:solidFill>
                            <a:srgbClr val="000000"/>
                          </a:solidFill>
                          <a:effectLst/>
                          <a:latin typeface="Calibri" panose="020F0502020204030204" pitchFamily="34" charset="0"/>
                        </a:rPr>
                        <a:t>Excellent</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All of hardscape are well-maintained and safe</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151212549"/>
                  </a:ext>
                </a:extLst>
              </a:tr>
            </a:tbl>
          </a:graphicData>
        </a:graphic>
      </p:graphicFrame>
      <p:sp>
        <p:nvSpPr>
          <p:cNvPr id="2" name="Footer Placeholder 1">
            <a:extLst>
              <a:ext uri="{FF2B5EF4-FFF2-40B4-BE49-F238E27FC236}">
                <a16:creationId xmlns:a16="http://schemas.microsoft.com/office/drawing/2014/main" id="{3163677F-BBD2-7409-F114-DBF1F50BD1A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4433038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420888"/>
            <a:ext cx="11238084" cy="3705278"/>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US" sz="1800" dirty="0"/>
              <a:t>6.3 </a:t>
            </a:r>
            <a:r>
              <a:rPr lang="en-US" sz="1800" b="1" i="0" u="none" strike="noStrike" dirty="0">
                <a:solidFill>
                  <a:srgbClr val="000000"/>
                </a:solidFill>
                <a:effectLst/>
                <a:latin typeface="Calibri" panose="020F0502020204030204" pitchFamily="34" charset="0"/>
              </a:rPr>
              <a:t>Quality of Softscape and Hardscape </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168829426"/>
              </p:ext>
            </p:extLst>
          </p:nvPr>
        </p:nvGraphicFramePr>
        <p:xfrm>
          <a:off x="695400" y="1192853"/>
          <a:ext cx="8284706"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6166866">
                  <a:extLst>
                    <a:ext uri="{9D8B030D-6E8A-4147-A177-3AD203B41FA5}">
                      <a16:colId xmlns:a16="http://schemas.microsoft.com/office/drawing/2014/main" val="1452562166"/>
                    </a:ext>
                  </a:extLst>
                </a:gridCol>
                <a:gridCol w="190803">
                  <a:extLst>
                    <a:ext uri="{9D8B030D-6E8A-4147-A177-3AD203B41FA5}">
                      <a16:colId xmlns:a16="http://schemas.microsoft.com/office/drawing/2014/main" val="4108943563"/>
                    </a:ext>
                  </a:extLst>
                </a:gridCol>
                <a:gridCol w="515749">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32512916"/>
                    </a:ext>
                  </a:extLst>
                </a:gridCol>
              </a:tblGrid>
              <a:tr h="204023">
                <a:tc gridSpan="3">
                  <a:txBody>
                    <a:bodyPr/>
                    <a:lstStyle/>
                    <a:p>
                      <a:pPr algn="l" fontAlgn="ctr"/>
                      <a:r>
                        <a:rPr lang="en-US" sz="1200" b="1" i="0" u="none" strike="noStrike" dirty="0">
                          <a:solidFill>
                            <a:srgbClr val="000000"/>
                          </a:solidFill>
                          <a:effectLst/>
                          <a:latin typeface="+mn-lt"/>
                        </a:rPr>
                        <a:t>6.3a Condition of softscape</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Softscape has some area for improvement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Softscape are mostly healthy and well-maintained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US" sz="1200" b="0" i="0" u="none" strike="noStrike" dirty="0">
                          <a:solidFill>
                            <a:srgbClr val="000000"/>
                          </a:solidFill>
                          <a:effectLst/>
                          <a:latin typeface="Calibri" panose="020F0502020204030204" pitchFamily="34" charset="0"/>
                        </a:rPr>
                        <a:t>Excellent</a:t>
                      </a:r>
                      <a:endParaRPr lang="en-GB" sz="1200" b="0" i="0" u="none" strike="noStrike" dirty="0">
                        <a:solidFill>
                          <a:srgbClr val="000000"/>
                        </a:solidFill>
                        <a:effectLst/>
                        <a:latin typeface="Calibri" panose="020F0502020204030204" pitchFamily="34" charset="0"/>
                      </a:endParaRP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All of softscape are lush, healthy and well-maintained</a:t>
                      </a:r>
                    </a:p>
                  </a:txBody>
                  <a:tcPr marL="45720" marR="45720" anchor="ctr">
                    <a:no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vMerge="1">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151212549"/>
                  </a:ext>
                </a:extLst>
              </a:tr>
            </a:tbl>
          </a:graphicData>
        </a:graphic>
      </p:graphicFrame>
      <p:sp>
        <p:nvSpPr>
          <p:cNvPr id="2" name="Footer Placeholder 1">
            <a:extLst>
              <a:ext uri="{FF2B5EF4-FFF2-40B4-BE49-F238E27FC236}">
                <a16:creationId xmlns:a16="http://schemas.microsoft.com/office/drawing/2014/main" id="{A30E7AB9-4637-A081-FF85-4D46E9F189BF}"/>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17024684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6.4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9322276"/>
              </p:ext>
            </p:extLst>
          </p:nvPr>
        </p:nvGraphicFramePr>
        <p:xfrm>
          <a:off x="695400" y="1192853"/>
          <a:ext cx="8862302" cy="822960"/>
        </p:xfrm>
        <a:graphic>
          <a:graphicData uri="http://schemas.openxmlformats.org/drawingml/2006/table">
            <a:tbl>
              <a:tblPr>
                <a:tableStyleId>{5940675A-B579-460E-94D1-54222C63F5DA}</a:tableStyleId>
              </a:tblPr>
              <a:tblGrid>
                <a:gridCol w="464503">
                  <a:extLst>
                    <a:ext uri="{9D8B030D-6E8A-4147-A177-3AD203B41FA5}">
                      <a16:colId xmlns:a16="http://schemas.microsoft.com/office/drawing/2014/main" val="3679446110"/>
                    </a:ext>
                  </a:extLst>
                </a:gridCol>
                <a:gridCol w="6947662">
                  <a:extLst>
                    <a:ext uri="{9D8B030D-6E8A-4147-A177-3AD203B41FA5}">
                      <a16:colId xmlns:a16="http://schemas.microsoft.com/office/drawing/2014/main" val="1452562166"/>
                    </a:ext>
                  </a:extLst>
                </a:gridCol>
                <a:gridCol w="194215">
                  <a:extLst>
                    <a:ext uri="{9D8B030D-6E8A-4147-A177-3AD203B41FA5}">
                      <a16:colId xmlns:a16="http://schemas.microsoft.com/office/drawing/2014/main" val="4108943563"/>
                    </a:ext>
                  </a:extLst>
                </a:gridCol>
                <a:gridCol w="524973">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99307466"/>
                    </a:ext>
                  </a:extLst>
                </a:gridCol>
              </a:tblGrid>
              <a:tr h="204023">
                <a:tc gridSpan="3">
                  <a:txBody>
                    <a:bodyPr/>
                    <a:lstStyle/>
                    <a:p>
                      <a:pPr algn="l" fontAlgn="ctr"/>
                      <a:r>
                        <a:rPr lang="en-US" sz="1200" b="1" i="0" u="none" strike="noStrike" dirty="0">
                          <a:solidFill>
                            <a:srgbClr val="000000"/>
                          </a:solidFill>
                          <a:effectLst/>
                          <a:latin typeface="+mn-lt"/>
                        </a:rPr>
                        <a:t>6.4a Location of rooftop and vertical greenery </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at location that does not have suitable microclimate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2">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Implemented at appropriate location with suitable microclimate, as demonstrated from studies or site analysis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F372ABAC-7A2A-5F05-1427-C5868CA53AF0}"/>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597189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2636912"/>
            <a:ext cx="11238084" cy="3489254"/>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6: Maintenance</a:t>
            </a:r>
            <a:br>
              <a:rPr lang="en-SG" sz="2800" dirty="0"/>
            </a:br>
            <a:r>
              <a:rPr lang="en-SG" sz="1800" dirty="0"/>
              <a:t>6.4 </a:t>
            </a:r>
            <a:r>
              <a:rPr lang="en-US" sz="1800" b="1" i="0" u="none" strike="noStrike" dirty="0">
                <a:solidFill>
                  <a:srgbClr val="000000"/>
                </a:solidFill>
                <a:effectLst/>
                <a:latin typeface="Calibri" panose="020F0502020204030204" pitchFamily="34" charset="0"/>
              </a:rPr>
              <a:t>Design for Skyrise Greenery Maintenance</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3287218695"/>
              </p:ext>
            </p:extLst>
          </p:nvPr>
        </p:nvGraphicFramePr>
        <p:xfrm>
          <a:off x="695400" y="1192853"/>
          <a:ext cx="7132187" cy="109728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008817">
                  <a:extLst>
                    <a:ext uri="{9D8B030D-6E8A-4147-A177-3AD203B41FA5}">
                      <a16:colId xmlns:a16="http://schemas.microsoft.com/office/drawing/2014/main" val="1452562166"/>
                    </a:ext>
                  </a:extLst>
                </a:gridCol>
                <a:gridCol w="192296">
                  <a:extLst>
                    <a:ext uri="{9D8B030D-6E8A-4147-A177-3AD203B41FA5}">
                      <a16:colId xmlns:a16="http://schemas.microsoft.com/office/drawing/2014/main" val="4108943563"/>
                    </a:ext>
                  </a:extLst>
                </a:gridCol>
                <a:gridCol w="51978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3846262499"/>
                    </a:ext>
                  </a:extLst>
                </a:gridCol>
              </a:tblGrid>
              <a:tr h="204023">
                <a:tc gridSpan="3">
                  <a:txBody>
                    <a:bodyPr/>
                    <a:lstStyle/>
                    <a:p>
                      <a:pPr algn="l" fontAlgn="ctr"/>
                      <a:r>
                        <a:rPr lang="en-US" sz="1200" b="1" i="0" u="none" strike="noStrike" dirty="0">
                          <a:solidFill>
                            <a:srgbClr val="000000"/>
                          </a:solidFill>
                          <a:effectLst/>
                          <a:latin typeface="+mn-lt"/>
                        </a:rPr>
                        <a:t>6.4b Safety and maintainability</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maintenance plans, requires high maintenance</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b"/>
                      <a:r>
                        <a:rPr lang="en-US" sz="1200" b="0" i="0" u="none" strike="noStrike" dirty="0">
                          <a:solidFill>
                            <a:srgbClr val="000000"/>
                          </a:solidFill>
                          <a:effectLst/>
                          <a:latin typeface="Calibri" panose="020F0502020204030204" pitchFamily="34" charset="0"/>
                        </a:rPr>
                        <a:t>Provided maintenance plans, some efforts to reduce maintenance required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Provided maintenance and risk management plans, little maintenance required</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3497E27A-D329-EB8C-0A6F-4B32085E3E01}"/>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2983067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59</a:t>
            </a:fld>
            <a:endParaRPr lang="en-GB" dirty="0"/>
          </a:p>
        </p:txBody>
      </p:sp>
      <p:sp>
        <p:nvSpPr>
          <p:cNvPr id="6" name="Title 5">
            <a:extLst>
              <a:ext uri="{FF2B5EF4-FFF2-40B4-BE49-F238E27FC236}">
                <a16:creationId xmlns:a16="http://schemas.microsoft.com/office/drawing/2014/main" id="{8C72A5C3-E985-42E2-A083-94AB8EE8F9AA}"/>
              </a:ext>
            </a:extLst>
          </p:cNvPr>
          <p:cNvSpPr>
            <a:spLocks noGrp="1"/>
          </p:cNvSpPr>
          <p:nvPr>
            <p:ph type="title"/>
          </p:nvPr>
        </p:nvSpPr>
        <p:spPr/>
        <p:txBody>
          <a:bodyPr/>
          <a:lstStyle/>
          <a:p>
            <a:r>
              <a:rPr lang="en-SG" sz="3600" dirty="0"/>
              <a:t>Part 6: Maintenance</a:t>
            </a:r>
            <a:endParaRPr lang="en-GB" dirty="0"/>
          </a:p>
        </p:txBody>
      </p:sp>
      <p:sp>
        <p:nvSpPr>
          <p:cNvPr id="2" name="Footer Placeholder 1">
            <a:extLst>
              <a:ext uri="{FF2B5EF4-FFF2-40B4-BE49-F238E27FC236}">
                <a16:creationId xmlns:a16="http://schemas.microsoft.com/office/drawing/2014/main" id="{0FD5328C-5CB2-7854-B0FC-1363D40AE3B5}"/>
              </a:ext>
            </a:extLst>
          </p:cNvPr>
          <p:cNvSpPr>
            <a:spLocks noGrp="1"/>
          </p:cNvSpPr>
          <p:nvPr>
            <p:ph type="ftr" sz="quarter" idx="11"/>
          </p:nvPr>
        </p:nvSpPr>
        <p:spPr/>
        <p:txBody>
          <a:bodyPr/>
          <a:lstStyle/>
          <a:p>
            <a:r>
              <a:rPr lang="en-US" dirty="0"/>
              <a:t>existing parks                          updated 12 Jan 2023</a:t>
            </a:r>
            <a:endParaRPr lang="en-GB" dirty="0"/>
          </a:p>
        </p:txBody>
      </p:sp>
      <p:graphicFrame>
        <p:nvGraphicFramePr>
          <p:cNvPr id="4" name="Table 3">
            <a:extLst>
              <a:ext uri="{FF2B5EF4-FFF2-40B4-BE49-F238E27FC236}">
                <a16:creationId xmlns:a16="http://schemas.microsoft.com/office/drawing/2014/main" id="{0E643F13-AD50-83EA-6E63-DF61B0F3FCC4}"/>
              </a:ext>
            </a:extLst>
          </p:cNvPr>
          <p:cNvGraphicFramePr>
            <a:graphicFrameLocks noGrp="1"/>
          </p:cNvGraphicFramePr>
          <p:nvPr>
            <p:extLst>
              <p:ext uri="{D42A27DB-BD31-4B8C-83A1-F6EECF244321}">
                <p14:modId xmlns:p14="http://schemas.microsoft.com/office/powerpoint/2010/main" val="3453317164"/>
              </p:ext>
            </p:extLst>
          </p:nvPr>
        </p:nvGraphicFramePr>
        <p:xfrm>
          <a:off x="767408" y="2276872"/>
          <a:ext cx="10225135" cy="2895600"/>
        </p:xfrm>
        <a:graphic>
          <a:graphicData uri="http://schemas.openxmlformats.org/drawingml/2006/table">
            <a:tbl>
              <a:tblPr firstRow="1" bandRow="1">
                <a:tableStyleId>{9D7B26C5-4107-4FEC-AEDC-1716B250A1EF}</a:tableStyleId>
              </a:tblPr>
              <a:tblGrid>
                <a:gridCol w="648072">
                  <a:extLst>
                    <a:ext uri="{9D8B030D-6E8A-4147-A177-3AD203B41FA5}">
                      <a16:colId xmlns:a16="http://schemas.microsoft.com/office/drawing/2014/main" val="1754855346"/>
                    </a:ext>
                  </a:extLst>
                </a:gridCol>
                <a:gridCol w="4248472">
                  <a:extLst>
                    <a:ext uri="{9D8B030D-6E8A-4147-A177-3AD203B41FA5}">
                      <a16:colId xmlns:a16="http://schemas.microsoft.com/office/drawing/2014/main" val="1168719781"/>
                    </a:ext>
                  </a:extLst>
                </a:gridCol>
                <a:gridCol w="2016224">
                  <a:extLst>
                    <a:ext uri="{9D8B030D-6E8A-4147-A177-3AD203B41FA5}">
                      <a16:colId xmlns:a16="http://schemas.microsoft.com/office/drawing/2014/main" val="1923892403"/>
                    </a:ext>
                  </a:extLst>
                </a:gridCol>
                <a:gridCol w="1800200">
                  <a:extLst>
                    <a:ext uri="{9D8B030D-6E8A-4147-A177-3AD203B41FA5}">
                      <a16:colId xmlns:a16="http://schemas.microsoft.com/office/drawing/2014/main" val="1048299862"/>
                    </a:ext>
                  </a:extLst>
                </a:gridCol>
                <a:gridCol w="1512167">
                  <a:extLst>
                    <a:ext uri="{9D8B030D-6E8A-4147-A177-3AD203B41FA5}">
                      <a16:colId xmlns:a16="http://schemas.microsoft.com/office/drawing/2014/main" val="3471484564"/>
                    </a:ext>
                  </a:extLst>
                </a:gridCol>
              </a:tblGrid>
              <a:tr h="426622">
                <a:tc>
                  <a:txBody>
                    <a:bodyPr/>
                    <a:lstStyle/>
                    <a:p>
                      <a:r>
                        <a:rPr lang="en-US" sz="1800" dirty="0"/>
                        <a:t>S/N</a:t>
                      </a:r>
                      <a:endParaRPr lang="en-SG" sz="1800" dirty="0"/>
                    </a:p>
                  </a:txBody>
                  <a:tcPr anchor="ctr"/>
                </a:tc>
                <a:tc>
                  <a:txBody>
                    <a:bodyPr/>
                    <a:lstStyle/>
                    <a:p>
                      <a:r>
                        <a:rPr lang="en-US" sz="1800" dirty="0"/>
                        <a:t>CRITERIA</a:t>
                      </a:r>
                      <a:endParaRPr lang="en-SG"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G" sz="1800" dirty="0"/>
                        <a:t>TOTAL APPLICABLE SCORE</a:t>
                      </a:r>
                    </a:p>
                  </a:txBody>
                  <a:tcPr anchor="ctr"/>
                </a:tc>
                <a:tc>
                  <a:txBody>
                    <a:bodyPr/>
                    <a:lstStyle/>
                    <a:p>
                      <a:pPr algn="ctr" fontAlgn="ctr"/>
                      <a:r>
                        <a:rPr lang="en-SG" sz="1800" dirty="0"/>
                        <a:t>SELF-ASSESSED SCORE</a:t>
                      </a:r>
                    </a:p>
                  </a:txBody>
                  <a:tcPr anchor="ctr"/>
                </a:tc>
                <a:tc>
                  <a:txBody>
                    <a:bodyPr/>
                    <a:lstStyle/>
                    <a:p>
                      <a:pPr algn="ctr" fontAlgn="ctr"/>
                      <a:r>
                        <a:rPr lang="en-SG" sz="1800" dirty="0"/>
                        <a:t>ASSESSORS’ SCORE</a:t>
                      </a:r>
                    </a:p>
                  </a:txBody>
                  <a:tcPr anchor="ctr"/>
                </a:tc>
                <a:extLst>
                  <a:ext uri="{0D108BD9-81ED-4DB2-BD59-A6C34878D82A}">
                    <a16:rowId xmlns:a16="http://schemas.microsoft.com/office/drawing/2014/main" val="3309896950"/>
                  </a:ext>
                </a:extLst>
              </a:tr>
              <a:tr h="264099">
                <a:tc>
                  <a:txBody>
                    <a:bodyPr/>
                    <a:lstStyle/>
                    <a:p>
                      <a:pPr algn="l" fontAlgn="b"/>
                      <a:r>
                        <a:rPr lang="en-GB" sz="2000" b="0" i="0" u="none" strike="noStrike" dirty="0">
                          <a:solidFill>
                            <a:srgbClr val="000000"/>
                          </a:solidFill>
                          <a:effectLst/>
                          <a:latin typeface="Calibri" panose="020F0502020204030204" pitchFamily="34" charset="0"/>
                        </a:rPr>
                        <a:t>6.1</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Design for Maintainability</a:t>
                      </a:r>
                    </a:p>
                  </a:txBody>
                  <a:tcPr anchor="ctr"/>
                </a:tc>
                <a:tc>
                  <a:txBody>
                    <a:bodyPr/>
                    <a:lstStyle/>
                    <a:p>
                      <a:pPr algn="ctr" fontAlgn="b"/>
                      <a:r>
                        <a:rPr lang="en-SG" sz="1800" dirty="0"/>
                        <a:t>9</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190970779"/>
                  </a:ext>
                </a:extLst>
              </a:tr>
              <a:tr h="264099">
                <a:tc>
                  <a:txBody>
                    <a:bodyPr/>
                    <a:lstStyle/>
                    <a:p>
                      <a:pPr algn="l" fontAlgn="b"/>
                      <a:r>
                        <a:rPr lang="en-GB" sz="2000" b="0" i="0" u="none" strike="noStrike" dirty="0">
                          <a:solidFill>
                            <a:srgbClr val="000000"/>
                          </a:solidFill>
                          <a:effectLst/>
                          <a:latin typeface="Calibri" panose="020F0502020204030204" pitchFamily="34" charset="0"/>
                        </a:rPr>
                        <a:t>6.2</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Maintenance Plans and Operations</a:t>
                      </a:r>
                    </a:p>
                  </a:txBody>
                  <a:tcPr anchor="ctr"/>
                </a:tc>
                <a:tc>
                  <a:txBody>
                    <a:bodyPr/>
                    <a:lstStyle/>
                    <a:p>
                      <a:pPr algn="ctr" fontAlgn="b"/>
                      <a:r>
                        <a:rPr lang="en-SG" sz="1800" dirty="0"/>
                        <a:t>13</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449507387"/>
                  </a:ext>
                </a:extLst>
              </a:tr>
              <a:tr h="264099">
                <a:tc>
                  <a:txBody>
                    <a:bodyPr/>
                    <a:lstStyle/>
                    <a:p>
                      <a:pPr algn="l" fontAlgn="b"/>
                      <a:r>
                        <a:rPr lang="en-GB" sz="2000" b="0" i="0" u="none" strike="noStrike" dirty="0">
                          <a:solidFill>
                            <a:srgbClr val="000000"/>
                          </a:solidFill>
                          <a:effectLst/>
                          <a:latin typeface="Calibri" panose="020F0502020204030204" pitchFamily="34" charset="0"/>
                        </a:rPr>
                        <a:t>6.3</a:t>
                      </a:r>
                    </a:p>
                  </a:txBody>
                  <a:tcPr anchor="ctr"/>
                </a:tc>
                <a:tc>
                  <a:txBody>
                    <a:bodyPr/>
                    <a:lstStyle/>
                    <a:p>
                      <a:pPr algn="l" fontAlgn="b"/>
                      <a:r>
                        <a:rPr lang="en-GB" sz="2000" b="0" i="0" u="none" strike="noStrike" dirty="0">
                          <a:solidFill>
                            <a:srgbClr val="000000"/>
                          </a:solidFill>
                          <a:effectLst/>
                          <a:latin typeface="Calibri" panose="020F0502020204030204" pitchFamily="34" charset="0"/>
                        </a:rPr>
                        <a:t>Quality of Softscape and Hardscape</a:t>
                      </a:r>
                    </a:p>
                  </a:txBody>
                  <a:tcPr anchor="ctr"/>
                </a:tc>
                <a:tc>
                  <a:txBody>
                    <a:bodyPr/>
                    <a:lstStyle/>
                    <a:p>
                      <a:pPr algn="ctr" fontAlgn="b"/>
                      <a:r>
                        <a:rPr lang="en-SG" sz="1800" dirty="0"/>
                        <a:t>6</a:t>
                      </a:r>
                    </a:p>
                  </a:txBody>
                  <a:tcPr anchor="ctr"/>
                </a:tc>
                <a:tc>
                  <a:txBody>
                    <a:bodyPr/>
                    <a:lstStyle/>
                    <a:p>
                      <a:pPr algn="ctr" fontAlgn="b"/>
                      <a:r>
                        <a:rPr lang="en-SG" sz="1800" dirty="0"/>
                        <a:t>X</a:t>
                      </a:r>
                    </a:p>
                  </a:txBody>
                  <a:tcPr anchor="ctr"/>
                </a:tc>
                <a:tc>
                  <a:txBody>
                    <a:bodyPr/>
                    <a:lstStyle/>
                    <a:p>
                      <a:pPr algn="ctr" fontAlgn="b"/>
                      <a:endParaRPr lang="en-SG" sz="1800" dirty="0"/>
                    </a:p>
                  </a:txBody>
                  <a:tcPr anchor="ctr"/>
                </a:tc>
                <a:extLst>
                  <a:ext uri="{0D108BD9-81ED-4DB2-BD59-A6C34878D82A}">
                    <a16:rowId xmlns:a16="http://schemas.microsoft.com/office/drawing/2014/main" val="247588328"/>
                  </a:ext>
                </a:extLst>
              </a:tr>
              <a:tr h="264099">
                <a:tc>
                  <a:txBody>
                    <a:bodyPr/>
                    <a:lstStyle/>
                    <a:p>
                      <a:pPr algn="l" fontAlgn="b"/>
                      <a:r>
                        <a:rPr lang="en-GB" sz="2000" b="0" i="0" u="none" strike="noStrike" dirty="0">
                          <a:solidFill>
                            <a:srgbClr val="000000"/>
                          </a:solidFill>
                          <a:effectLst/>
                          <a:latin typeface="Calibri" panose="020F0502020204030204" pitchFamily="34" charset="0"/>
                        </a:rPr>
                        <a:t>6.4*</a:t>
                      </a:r>
                    </a:p>
                  </a:txBody>
                  <a:tcPr anchor="ctr">
                    <a:lnB w="12700" cap="flat" cmpd="sng" algn="ctr">
                      <a:solidFill>
                        <a:schemeClr val="tx1"/>
                      </a:solidFill>
                      <a:prstDash val="solid"/>
                      <a:round/>
                      <a:headEnd type="none" w="med" len="med"/>
                      <a:tailEnd type="none" w="med" len="med"/>
                    </a:lnB>
                  </a:tcPr>
                </a:tc>
                <a:tc>
                  <a:txBody>
                    <a:bodyPr/>
                    <a:lstStyle/>
                    <a:p>
                      <a:pPr algn="l" fontAlgn="b"/>
                      <a:r>
                        <a:rPr lang="en-GB" sz="2000" b="0" i="0" u="none" strike="noStrike" dirty="0">
                          <a:solidFill>
                            <a:srgbClr val="000000"/>
                          </a:solidFill>
                          <a:effectLst/>
                          <a:latin typeface="Calibri" panose="020F0502020204030204" pitchFamily="34" charset="0"/>
                        </a:rPr>
                        <a:t>Design for Skyrise Greenery Maintenance</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5</a:t>
                      </a:r>
                    </a:p>
                  </a:txBody>
                  <a:tcPr anchor="ctr">
                    <a:lnB w="12700" cap="flat" cmpd="sng" algn="ctr">
                      <a:solidFill>
                        <a:schemeClr val="tx1"/>
                      </a:solidFill>
                      <a:prstDash val="solid"/>
                      <a:round/>
                      <a:headEnd type="none" w="med" len="med"/>
                      <a:tailEnd type="none" w="med" len="med"/>
                    </a:lnB>
                  </a:tcPr>
                </a:tc>
                <a:tc>
                  <a:txBody>
                    <a:bodyPr/>
                    <a:lstStyle/>
                    <a:p>
                      <a:pPr algn="ctr" fontAlgn="b"/>
                      <a:r>
                        <a:rPr lang="en-SG" sz="1800" dirty="0"/>
                        <a:t>X</a:t>
                      </a:r>
                    </a:p>
                  </a:txBody>
                  <a:tcPr anchor="ctr">
                    <a:lnB w="12700" cap="flat" cmpd="sng" algn="ctr">
                      <a:solidFill>
                        <a:schemeClr val="tx1"/>
                      </a:solidFill>
                      <a:prstDash val="solid"/>
                      <a:round/>
                      <a:headEnd type="none" w="med" len="med"/>
                      <a:tailEnd type="none" w="med" len="med"/>
                    </a:lnB>
                  </a:tcPr>
                </a:tc>
                <a:tc>
                  <a:txBody>
                    <a:bodyPr/>
                    <a:lstStyle/>
                    <a:p>
                      <a:pPr algn="ctr" fontAlgn="b"/>
                      <a:endParaRPr lang="en-SG" sz="18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3161163"/>
                  </a:ext>
                </a:extLst>
              </a:tr>
              <a:tr h="243784">
                <a:tc>
                  <a:txBody>
                    <a:bodyPr/>
                    <a:lstStyle/>
                    <a:p>
                      <a:endParaRPr lang="en-SG" sz="1800" b="1" dirty="0"/>
                    </a:p>
                  </a:txBody>
                  <a:tcPr anchor="ctr">
                    <a:lnT w="12700" cap="flat" cmpd="sng" algn="ctr">
                      <a:solidFill>
                        <a:schemeClr val="tx1"/>
                      </a:solidFill>
                      <a:prstDash val="solid"/>
                      <a:round/>
                      <a:headEnd type="none" w="med" len="med"/>
                      <a:tailEnd type="none" w="med" len="med"/>
                    </a:lnT>
                  </a:tcPr>
                </a:tc>
                <a:tc>
                  <a:txBody>
                    <a:bodyPr/>
                    <a:lstStyle/>
                    <a:p>
                      <a:r>
                        <a:rPr lang="en-US" sz="1800" b="1" dirty="0"/>
                        <a:t>TOTAL</a:t>
                      </a:r>
                      <a:endParaRPr lang="en-SG" sz="1800" b="1" dirty="0"/>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33</a:t>
                      </a:r>
                    </a:p>
                  </a:txBody>
                  <a:tcPr anchor="ctr">
                    <a:lnT w="12700" cap="flat" cmpd="sng" algn="ctr">
                      <a:solidFill>
                        <a:schemeClr val="tx1"/>
                      </a:solidFill>
                      <a:prstDash val="solid"/>
                      <a:round/>
                      <a:headEnd type="none" w="med" len="med"/>
                      <a:tailEnd type="none" w="med" len="med"/>
                    </a:lnT>
                  </a:tcPr>
                </a:tc>
                <a:tc>
                  <a:txBody>
                    <a:bodyPr/>
                    <a:lstStyle/>
                    <a:p>
                      <a:pPr algn="ctr" fontAlgn="b"/>
                      <a:r>
                        <a:rPr lang="en-SG" sz="1800" b="1" dirty="0"/>
                        <a:t>X</a:t>
                      </a:r>
                    </a:p>
                  </a:txBody>
                  <a:tcPr anchor="ctr">
                    <a:lnT w="12700" cap="flat" cmpd="sng" algn="ctr">
                      <a:solidFill>
                        <a:schemeClr val="tx1"/>
                      </a:solidFill>
                      <a:prstDash val="solid"/>
                      <a:round/>
                      <a:headEnd type="none" w="med" len="med"/>
                      <a:tailEnd type="none" w="med" len="med"/>
                    </a:lnT>
                  </a:tcPr>
                </a:tc>
                <a:tc>
                  <a:txBody>
                    <a:bodyPr/>
                    <a:lstStyle/>
                    <a:p>
                      <a:pPr algn="ctr" fontAlgn="b"/>
                      <a:endParaRPr lang="en-SG" sz="1800" b="1" dirty="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61773408"/>
                  </a:ext>
                </a:extLst>
              </a:tr>
            </a:tbl>
          </a:graphicData>
        </a:graphic>
      </p:graphicFrame>
    </p:spTree>
    <p:extLst>
      <p:ext uri="{BB962C8B-B14F-4D97-AF65-F5344CB8AC3E}">
        <p14:creationId xmlns:p14="http://schemas.microsoft.com/office/powerpoint/2010/main" val="4251170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9" name="Table 8">
            <a:extLst>
              <a:ext uri="{FF2B5EF4-FFF2-40B4-BE49-F238E27FC236}">
                <a16:creationId xmlns:a16="http://schemas.microsoft.com/office/drawing/2014/main" id="{87B01330-0B15-4033-A422-3B6C61E84909}"/>
              </a:ext>
            </a:extLst>
          </p:cNvPr>
          <p:cNvGraphicFramePr>
            <a:graphicFrameLocks noGrp="1"/>
          </p:cNvGraphicFramePr>
          <p:nvPr>
            <p:extLst>
              <p:ext uri="{D42A27DB-BD31-4B8C-83A1-F6EECF244321}">
                <p14:modId xmlns:p14="http://schemas.microsoft.com/office/powerpoint/2010/main" val="223581643"/>
              </p:ext>
            </p:extLst>
          </p:nvPr>
        </p:nvGraphicFramePr>
        <p:xfrm>
          <a:off x="695400" y="1124744"/>
          <a:ext cx="5380117" cy="1097280"/>
        </p:xfrm>
        <a:graphic>
          <a:graphicData uri="http://schemas.openxmlformats.org/drawingml/2006/table">
            <a:tbl>
              <a:tblPr>
                <a:tableStyleId>{5940675A-B579-460E-94D1-54222C63F5DA}</a:tableStyleId>
              </a:tblPr>
              <a:tblGrid>
                <a:gridCol w="3672408">
                  <a:extLst>
                    <a:ext uri="{9D8B030D-6E8A-4147-A177-3AD203B41FA5}">
                      <a16:colId xmlns:a16="http://schemas.microsoft.com/office/drawing/2014/main" val="3679446110"/>
                    </a:ext>
                  </a:extLst>
                </a:gridCol>
                <a:gridCol w="486969">
                  <a:extLst>
                    <a:ext uri="{9D8B030D-6E8A-4147-A177-3AD203B41FA5}">
                      <a16:colId xmlns:a16="http://schemas.microsoft.com/office/drawing/2014/main" val="2968679747"/>
                    </a:ext>
                  </a:extLst>
                </a:gridCol>
                <a:gridCol w="48979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931394248"/>
                    </a:ext>
                  </a:extLst>
                </a:gridCol>
              </a:tblGrid>
              <a:tr h="190330">
                <a:tc gridSpan="2">
                  <a:txBody>
                    <a:bodyPr/>
                    <a:lstStyle/>
                    <a:p>
                      <a:pPr algn="l" fontAlgn="ctr"/>
                      <a:r>
                        <a:rPr lang="en-US" sz="1200" b="1" i="0" u="none" strike="noStrike" dirty="0">
                          <a:solidFill>
                            <a:srgbClr val="000000"/>
                          </a:solidFill>
                          <a:effectLst/>
                          <a:latin typeface="Calibri" panose="020F0502020204030204" pitchFamily="34" charset="0"/>
                        </a:rPr>
                        <a:t>1.2a Percentage of paths and open spaces shaded by vegetation</a:t>
                      </a:r>
                    </a:p>
                  </a:txBody>
                  <a:tcPr marL="45720" marR="45720" anchor="ctr">
                    <a:solidFill>
                      <a:schemeClr val="bg1">
                        <a:lumMod val="85000"/>
                      </a:schemeClr>
                    </a:solidFill>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190330">
                <a:tc>
                  <a:txBody>
                    <a:bodyPr/>
                    <a:lstStyle/>
                    <a:p>
                      <a:pPr algn="ctr" fontAlgn="ctr"/>
                      <a:r>
                        <a:rPr lang="en-GB" sz="1200" b="0" i="0" u="none" strike="noStrike" dirty="0">
                          <a:solidFill>
                            <a:srgbClr val="000000"/>
                          </a:solidFill>
                          <a:effectLst/>
                          <a:latin typeface="Calibri" panose="020F0502020204030204" pitchFamily="34" charset="0"/>
                        </a:rPr>
                        <a:t>&lt;30%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1</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64610">
                <a:tc>
                  <a:txBody>
                    <a:bodyPr/>
                    <a:lstStyle/>
                    <a:p>
                      <a:pPr algn="ctr" fontAlgn="ctr"/>
                      <a:r>
                        <a:rPr lang="en-GB" sz="1200" b="0" i="0" u="none" strike="noStrike" dirty="0">
                          <a:solidFill>
                            <a:srgbClr val="000000"/>
                          </a:solidFill>
                          <a:effectLst/>
                          <a:latin typeface="Calibri" panose="020F0502020204030204" pitchFamily="34" charset="0"/>
                        </a:rPr>
                        <a:t>30 - 70%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2</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190330">
                <a:tc>
                  <a:txBody>
                    <a:bodyPr/>
                    <a:lstStyle/>
                    <a:p>
                      <a:pPr algn="ctr" fontAlgn="ctr"/>
                      <a:r>
                        <a:rPr lang="en-GB" sz="1200" b="0" i="0" u="none" strike="noStrike" dirty="0">
                          <a:solidFill>
                            <a:srgbClr val="000000"/>
                          </a:solidFill>
                          <a:effectLst/>
                          <a:latin typeface="Calibri" panose="020F0502020204030204" pitchFamily="34" charset="0"/>
                        </a:rPr>
                        <a:t>&gt;70%</a:t>
                      </a:r>
                    </a:p>
                  </a:txBody>
                  <a:tcPr marL="45720" marR="45720" anchor="ctr">
                    <a:solidFill>
                      <a:schemeClr val="bg1"/>
                    </a:solidFill>
                  </a:tcPr>
                </a:tc>
                <a:tc>
                  <a:txBody>
                    <a:bodyPr/>
                    <a:lstStyle/>
                    <a:p>
                      <a:pPr algn="ctr" fontAlgn="ctr"/>
                      <a:r>
                        <a:rPr lang="en-US" sz="1200" b="0" i="0" u="none" strike="noStrike" dirty="0">
                          <a:solidFill>
                            <a:srgbClr val="000000"/>
                          </a:solidFill>
                          <a:effectLst/>
                          <a:latin typeface="Calibri" panose="020F0502020204030204" pitchFamily="34" charset="0"/>
                        </a:rPr>
                        <a:t>3</a:t>
                      </a:r>
                      <a:endParaRPr lang="en-GB" sz="1200" b="0" i="0" u="none" strike="noStrike" dirty="0">
                        <a:solidFill>
                          <a:srgbClr val="000000"/>
                        </a:solidFill>
                        <a:effectLst/>
                        <a:latin typeface="Calibri" panose="020F0502020204030204" pitchFamily="34" charset="0"/>
                      </a:endParaRP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4E57B95B-9C5B-6D1E-0B18-29E8651403B1}"/>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7391129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95400" y="3068960"/>
            <a:ext cx="11238084" cy="3057206"/>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60</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US" sz="2800" dirty="0"/>
              <a:t>Bonus</a:t>
            </a:r>
            <a:endParaRPr lang="en-SG" sz="2800" dirty="0"/>
          </a:p>
        </p:txBody>
      </p:sp>
      <p:graphicFrame>
        <p:nvGraphicFramePr>
          <p:cNvPr id="7" name="Table 6">
            <a:extLst>
              <a:ext uri="{FF2B5EF4-FFF2-40B4-BE49-F238E27FC236}">
                <a16:creationId xmlns:a16="http://schemas.microsoft.com/office/drawing/2014/main" id="{0B10CE56-32DC-49DD-A276-AF389FFF10E3}"/>
              </a:ext>
            </a:extLst>
          </p:cNvPr>
          <p:cNvGraphicFramePr>
            <a:graphicFrameLocks noGrp="1"/>
          </p:cNvGraphicFramePr>
          <p:nvPr>
            <p:extLst>
              <p:ext uri="{D42A27DB-BD31-4B8C-83A1-F6EECF244321}">
                <p14:modId xmlns:p14="http://schemas.microsoft.com/office/powerpoint/2010/main" val="888713323"/>
              </p:ext>
            </p:extLst>
          </p:nvPr>
        </p:nvGraphicFramePr>
        <p:xfrm>
          <a:off x="695400" y="1192853"/>
          <a:ext cx="5338204" cy="1645920"/>
        </p:xfrm>
        <a:graphic>
          <a:graphicData uri="http://schemas.openxmlformats.org/drawingml/2006/table">
            <a:tbl>
              <a:tblPr>
                <a:tableStyleId>{5940675A-B579-460E-94D1-54222C63F5DA}</a:tableStyleId>
              </a:tblPr>
              <a:tblGrid>
                <a:gridCol w="2844000">
                  <a:extLst>
                    <a:ext uri="{9D8B030D-6E8A-4147-A177-3AD203B41FA5}">
                      <a16:colId xmlns:a16="http://schemas.microsoft.com/office/drawing/2014/main" val="3679446110"/>
                    </a:ext>
                  </a:extLst>
                </a:gridCol>
                <a:gridCol w="1073269">
                  <a:extLst>
                    <a:ext uri="{9D8B030D-6E8A-4147-A177-3AD203B41FA5}">
                      <a16:colId xmlns:a16="http://schemas.microsoft.com/office/drawing/2014/main" val="1452562166"/>
                    </a:ext>
                  </a:extLst>
                </a:gridCol>
                <a:gridCol w="186329">
                  <a:extLst>
                    <a:ext uri="{9D8B030D-6E8A-4147-A177-3AD203B41FA5}">
                      <a16:colId xmlns:a16="http://schemas.microsoft.com/office/drawing/2014/main" val="4108943563"/>
                    </a:ext>
                  </a:extLst>
                </a:gridCol>
                <a:gridCol w="503657">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217915604"/>
                    </a:ext>
                  </a:extLst>
                </a:gridCol>
              </a:tblGrid>
              <a:tr h="204023">
                <a:tc gridSpan="3">
                  <a:txBody>
                    <a:bodyPr/>
                    <a:lstStyle/>
                    <a:p>
                      <a:pPr algn="l" fontAlgn="ctr"/>
                      <a:r>
                        <a:rPr lang="en-US" sz="1200" b="1" i="0" u="none" strike="noStrike" dirty="0">
                          <a:solidFill>
                            <a:srgbClr val="000000"/>
                          </a:solidFill>
                          <a:effectLst/>
                          <a:latin typeface="+mn-lt"/>
                        </a:rPr>
                        <a:t>BONUS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row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Any special efforts within below categories that were not scored for in criteria?</a:t>
                      </a:r>
                      <a:br>
                        <a:rPr lang="en-US" sz="1200" b="1"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Design and landscape</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Community wellbeing &amp; engagement</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Environmental sustainability</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Biodiversity conservation</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 Maintenance</a:t>
                      </a:r>
                      <a:r>
                        <a:rPr lang="en-US" sz="1200" dirty="0"/>
                        <a:t> </a:t>
                      </a:r>
                      <a:endParaRPr lang="en-GB" sz="1200" dirty="0"/>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Low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5">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rowSpan="2">
                  <a:txBody>
                    <a:bodyPr/>
                    <a:lstStyle/>
                    <a:p>
                      <a:pPr algn="l" fontAlgn="ctr"/>
                      <a:r>
                        <a:rPr lang="en-GB" sz="1200" b="0" i="0" u="none" strike="noStrike" dirty="0">
                          <a:solidFill>
                            <a:srgbClr val="000000"/>
                          </a:solidFill>
                          <a:effectLst/>
                          <a:latin typeface="Calibri" panose="020F0502020204030204" pitchFamily="34" charset="0"/>
                        </a:rPr>
                        <a:t>Moderate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07841142"/>
                  </a:ext>
                </a:extLst>
              </a:tr>
              <a:tr h="204023">
                <a:tc vMerge="1">
                  <a:txBody>
                    <a:bodyPr/>
                    <a:lstStyle/>
                    <a:p>
                      <a:pPr algn="l" fontAlgn="ctr"/>
                      <a:endParaRPr lang="en-GB" sz="1200" b="0" i="0" u="none" strike="noStrike" dirty="0">
                        <a:solidFill>
                          <a:srgbClr val="000000"/>
                        </a:solidFill>
                        <a:effectLst/>
                        <a:latin typeface="Calibri" panose="020F0502020204030204" pitchFamily="34" charset="0"/>
                      </a:endParaRPr>
                    </a:p>
                  </a:txBody>
                  <a:tcPr marL="45720" marR="45720" anchor="ctr">
                    <a:noFill/>
                  </a:tcPr>
                </a:tc>
                <a:tc vMerge="1">
                  <a:txBody>
                    <a:bodyPr/>
                    <a:lstStyle/>
                    <a:p>
                      <a:endParaRPr lang="en-GB"/>
                    </a:p>
                  </a:txBody>
                  <a:tcPr>
                    <a:noFill/>
                  </a:tcPr>
                </a:tc>
                <a:tc>
                  <a:txBody>
                    <a:bodyPr/>
                    <a:lstStyle/>
                    <a:p>
                      <a:pPr algn="ctr" fontAlgn="ctr"/>
                      <a:r>
                        <a:rPr lang="en-GB" sz="1200" b="0" i="0" u="none" strike="noStrike" dirty="0">
                          <a:solidFill>
                            <a:srgbClr val="000000"/>
                          </a:solidFill>
                          <a:effectLst/>
                          <a:latin typeface="Calibri" panose="020F0502020204030204" pitchFamily="34" charset="0"/>
                        </a:rPr>
                        <a:t>4</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159798929"/>
                  </a:ext>
                </a:extLst>
              </a:tr>
              <a:tr h="204023">
                <a:tc vMerge="1">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GB" sz="1200" b="0" i="0" u="none" strike="noStrike" dirty="0">
                          <a:solidFill>
                            <a:srgbClr val="000000"/>
                          </a:solidFill>
                          <a:effectLst/>
                          <a:latin typeface="Calibri" panose="020F0502020204030204" pitchFamily="34" charset="0"/>
                        </a:rPr>
                        <a:t>High impact</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5</a:t>
                      </a:r>
                    </a:p>
                  </a:txBody>
                  <a:tcPr marL="45720" marR="45720" anchor="ctr">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53044162"/>
                  </a:ext>
                </a:extLst>
              </a:tr>
            </a:tbl>
          </a:graphicData>
        </a:graphic>
      </p:graphicFrame>
      <p:sp>
        <p:nvSpPr>
          <p:cNvPr id="2" name="Footer Placeholder 1">
            <a:extLst>
              <a:ext uri="{FF2B5EF4-FFF2-40B4-BE49-F238E27FC236}">
                <a16:creationId xmlns:a16="http://schemas.microsoft.com/office/drawing/2014/main" id="{81815E3D-A07A-1E7F-F2BE-68CF8C639D04}"/>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739869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D5C025-2E61-4E3F-992C-E2C7C4DBA914}"/>
              </a:ext>
            </a:extLst>
          </p:cNvPr>
          <p:cNvSpPr>
            <a:spLocks noGrp="1"/>
          </p:cNvSpPr>
          <p:nvPr>
            <p:ph type="title"/>
          </p:nvPr>
        </p:nvSpPr>
        <p:spPr/>
        <p:txBody>
          <a:bodyPr>
            <a:normAutofit/>
          </a:bodyPr>
          <a:lstStyle/>
          <a:p>
            <a:r>
              <a:rPr lang="en-SG" dirty="0"/>
              <a:t>SCORES SUMMARY</a:t>
            </a:r>
          </a:p>
        </p:txBody>
      </p:sp>
      <p:sp>
        <p:nvSpPr>
          <p:cNvPr id="2" name="Slide Number Placeholder 1">
            <a:extLst>
              <a:ext uri="{FF2B5EF4-FFF2-40B4-BE49-F238E27FC236}">
                <a16:creationId xmlns:a16="http://schemas.microsoft.com/office/drawing/2014/main" id="{A4CECEE4-8536-4FC3-ADC9-EF3987B3A382}"/>
              </a:ext>
            </a:extLst>
          </p:cNvPr>
          <p:cNvSpPr>
            <a:spLocks noGrp="1"/>
          </p:cNvSpPr>
          <p:nvPr>
            <p:ph type="sldNum" sz="quarter" idx="12"/>
          </p:nvPr>
        </p:nvSpPr>
        <p:spPr/>
        <p:txBody>
          <a:bodyPr/>
          <a:lstStyle/>
          <a:p>
            <a:fld id="{E5C8A926-C928-45A2-9802-20D0E491F10B}" type="slidenum">
              <a:rPr lang="en-GB" smtClean="0"/>
              <a:pPr/>
              <a:t>61</a:t>
            </a:fld>
            <a:endParaRPr lang="en-GB" dirty="0"/>
          </a:p>
        </p:txBody>
      </p:sp>
      <p:graphicFrame>
        <p:nvGraphicFramePr>
          <p:cNvPr id="3" name="Table 12">
            <a:extLst>
              <a:ext uri="{FF2B5EF4-FFF2-40B4-BE49-F238E27FC236}">
                <a16:creationId xmlns:a16="http://schemas.microsoft.com/office/drawing/2014/main" id="{DC1789FD-14EB-BD10-4AE7-63CC9BD1EADA}"/>
              </a:ext>
            </a:extLst>
          </p:cNvPr>
          <p:cNvGraphicFramePr>
            <a:graphicFrameLocks noGrp="1"/>
          </p:cNvGraphicFramePr>
          <p:nvPr>
            <p:extLst>
              <p:ext uri="{D42A27DB-BD31-4B8C-83A1-F6EECF244321}">
                <p14:modId xmlns:p14="http://schemas.microsoft.com/office/powerpoint/2010/main" val="3481967900"/>
              </p:ext>
            </p:extLst>
          </p:nvPr>
        </p:nvGraphicFramePr>
        <p:xfrm>
          <a:off x="767408" y="1772816"/>
          <a:ext cx="10100757" cy="4340860"/>
        </p:xfrm>
        <a:graphic>
          <a:graphicData uri="http://schemas.openxmlformats.org/drawingml/2006/table">
            <a:tbl>
              <a:tblPr firstRow="1" bandRow="1">
                <a:tableStyleId>{9D7B26C5-4107-4FEC-AEDC-1716B250A1EF}</a:tableStyleId>
              </a:tblPr>
              <a:tblGrid>
                <a:gridCol w="592455">
                  <a:extLst>
                    <a:ext uri="{9D8B030D-6E8A-4147-A177-3AD203B41FA5}">
                      <a16:colId xmlns:a16="http://schemas.microsoft.com/office/drawing/2014/main" val="1776648508"/>
                    </a:ext>
                  </a:extLst>
                </a:gridCol>
                <a:gridCol w="4228910">
                  <a:extLst>
                    <a:ext uri="{9D8B030D-6E8A-4147-A177-3AD203B41FA5}">
                      <a16:colId xmlns:a16="http://schemas.microsoft.com/office/drawing/2014/main" val="867132773"/>
                    </a:ext>
                  </a:extLst>
                </a:gridCol>
                <a:gridCol w="2016000">
                  <a:extLst>
                    <a:ext uri="{9D8B030D-6E8A-4147-A177-3AD203B41FA5}">
                      <a16:colId xmlns:a16="http://schemas.microsoft.com/office/drawing/2014/main" val="4234092641"/>
                    </a:ext>
                  </a:extLst>
                </a:gridCol>
                <a:gridCol w="1631696">
                  <a:extLst>
                    <a:ext uri="{9D8B030D-6E8A-4147-A177-3AD203B41FA5}">
                      <a16:colId xmlns:a16="http://schemas.microsoft.com/office/drawing/2014/main" val="4280387688"/>
                    </a:ext>
                  </a:extLst>
                </a:gridCol>
                <a:gridCol w="1631696">
                  <a:extLst>
                    <a:ext uri="{9D8B030D-6E8A-4147-A177-3AD203B41FA5}">
                      <a16:colId xmlns:a16="http://schemas.microsoft.com/office/drawing/2014/main" val="809490963"/>
                    </a:ext>
                  </a:extLst>
                </a:gridCol>
              </a:tblGrid>
              <a:tr h="370840">
                <a:tc>
                  <a:txBody>
                    <a:bodyPr/>
                    <a:lstStyle/>
                    <a:p>
                      <a:pPr algn="l" fontAlgn="ctr"/>
                      <a:r>
                        <a:rPr lang="en-SG" dirty="0"/>
                        <a:t>S/N</a:t>
                      </a:r>
                    </a:p>
                  </a:txBody>
                  <a:tcPr anchor="ctr"/>
                </a:tc>
                <a:tc>
                  <a:txBody>
                    <a:bodyPr/>
                    <a:lstStyle/>
                    <a:p>
                      <a:pPr algn="l" fontAlgn="ctr"/>
                      <a:r>
                        <a:rPr lang="en-SG" dirty="0"/>
                        <a:t>CRITERIA</a:t>
                      </a:r>
                    </a:p>
                  </a:txBody>
                  <a:tcPr anchor="ctr"/>
                </a:tc>
                <a:tc>
                  <a:txBody>
                    <a:bodyPr/>
                    <a:lstStyle/>
                    <a:p>
                      <a:pPr algn="ctr" fontAlgn="ctr"/>
                      <a:r>
                        <a:rPr lang="en-SG" dirty="0"/>
                        <a:t>TOTAL APPLICABLE SCORE</a:t>
                      </a:r>
                    </a:p>
                  </a:txBody>
                  <a:tcPr anchor="ctr"/>
                </a:tc>
                <a:tc>
                  <a:txBody>
                    <a:bodyPr/>
                    <a:lstStyle/>
                    <a:p>
                      <a:pPr algn="ctr" fontAlgn="ctr"/>
                      <a:r>
                        <a:rPr lang="en-SG" dirty="0"/>
                        <a:t>SELF-ASSESSED SCORE</a:t>
                      </a:r>
                    </a:p>
                  </a:txBody>
                  <a:tcPr anchor="ctr"/>
                </a:tc>
                <a:tc>
                  <a:txBody>
                    <a:bodyPr/>
                    <a:lstStyle/>
                    <a:p>
                      <a:pPr algn="ctr" fontAlgn="ctr"/>
                      <a:r>
                        <a:rPr lang="en-SG" dirty="0"/>
                        <a:t>ASSESSORS’ SCORE</a:t>
                      </a:r>
                    </a:p>
                  </a:txBody>
                  <a:tcPr anchor="ctr"/>
                </a:tc>
                <a:extLst>
                  <a:ext uri="{0D108BD9-81ED-4DB2-BD59-A6C34878D82A}">
                    <a16:rowId xmlns:a16="http://schemas.microsoft.com/office/drawing/2014/main" val="3855183408"/>
                  </a:ext>
                </a:extLst>
              </a:tr>
              <a:tr h="370840">
                <a:tc>
                  <a:txBody>
                    <a:bodyPr/>
                    <a:lstStyle/>
                    <a:p>
                      <a:pPr algn="l" fontAlgn="b"/>
                      <a:r>
                        <a:rPr lang="en-SG" dirty="0"/>
                        <a:t>1</a:t>
                      </a:r>
                    </a:p>
                  </a:txBody>
                  <a:tcPr anchor="b"/>
                </a:tc>
                <a:tc>
                  <a:txBody>
                    <a:bodyPr/>
                    <a:lstStyle/>
                    <a:p>
                      <a:pPr algn="l" fontAlgn="b"/>
                      <a:r>
                        <a:rPr lang="en-SG" dirty="0"/>
                        <a:t>DESIGN &amp; LANDSCAPE</a:t>
                      </a:r>
                    </a:p>
                  </a:txBody>
                  <a:tcPr anchor="b"/>
                </a:tc>
                <a:tc>
                  <a:txBody>
                    <a:bodyPr/>
                    <a:lstStyle/>
                    <a:p>
                      <a:pPr algn="ctr" fontAlgn="b"/>
                      <a:r>
                        <a:rPr lang="en-SG" dirty="0"/>
                        <a:t>17</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76690377"/>
                  </a:ext>
                </a:extLst>
              </a:tr>
              <a:tr h="370840">
                <a:tc>
                  <a:txBody>
                    <a:bodyPr/>
                    <a:lstStyle/>
                    <a:p>
                      <a:pPr algn="l" fontAlgn="b"/>
                      <a:r>
                        <a:rPr lang="en-SG" dirty="0"/>
                        <a:t>2</a:t>
                      </a:r>
                    </a:p>
                  </a:txBody>
                  <a:tcPr anchor="b"/>
                </a:tc>
                <a:tc>
                  <a:txBody>
                    <a:bodyPr/>
                    <a:lstStyle/>
                    <a:p>
                      <a:pPr algn="l" fontAlgn="b"/>
                      <a:r>
                        <a:rPr lang="en-SG" dirty="0"/>
                        <a:t>ACCESSIBILITY</a:t>
                      </a:r>
                    </a:p>
                  </a:txBody>
                  <a:tcPr anchor="b"/>
                </a:tc>
                <a:tc>
                  <a:txBody>
                    <a:bodyPr/>
                    <a:lstStyle/>
                    <a:p>
                      <a:pPr algn="ctr" fontAlgn="b"/>
                      <a:r>
                        <a:rPr lang="en-SG" dirty="0"/>
                        <a:t>13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06241522"/>
                  </a:ext>
                </a:extLst>
              </a:tr>
              <a:tr h="370840">
                <a:tc>
                  <a:txBody>
                    <a:bodyPr/>
                    <a:lstStyle/>
                    <a:p>
                      <a:pPr algn="l" fontAlgn="b"/>
                      <a:r>
                        <a:rPr lang="en-SG" dirty="0"/>
                        <a:t>3</a:t>
                      </a:r>
                    </a:p>
                  </a:txBody>
                  <a:tcPr anchor="b"/>
                </a:tc>
                <a:tc>
                  <a:txBody>
                    <a:bodyPr/>
                    <a:lstStyle/>
                    <a:p>
                      <a:pPr algn="l" fontAlgn="b"/>
                      <a:r>
                        <a:rPr lang="en-SG" dirty="0"/>
                        <a:t>COMMUNITY WELLBEING &amp; ENGAGEMENT</a:t>
                      </a:r>
                    </a:p>
                  </a:txBody>
                  <a:tcPr anchor="b"/>
                </a:tc>
                <a:tc>
                  <a:txBody>
                    <a:bodyPr/>
                    <a:lstStyle/>
                    <a:p>
                      <a:pPr algn="ctr" fontAlgn="b"/>
                      <a:r>
                        <a:rPr lang="en-US" dirty="0"/>
                        <a:t>3</a:t>
                      </a:r>
                      <a:r>
                        <a:rPr lang="en-SG" dirty="0"/>
                        <a:t>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4104420468"/>
                  </a:ext>
                </a:extLst>
              </a:tr>
              <a:tr h="370840">
                <a:tc>
                  <a:txBody>
                    <a:bodyPr/>
                    <a:lstStyle/>
                    <a:p>
                      <a:pPr algn="l" fontAlgn="b"/>
                      <a:r>
                        <a:rPr lang="en-SG" dirty="0"/>
                        <a:t>4</a:t>
                      </a:r>
                    </a:p>
                  </a:txBody>
                  <a:tcPr anchor="b"/>
                </a:tc>
                <a:tc>
                  <a:txBody>
                    <a:bodyPr/>
                    <a:lstStyle/>
                    <a:p>
                      <a:pPr algn="l" fontAlgn="b"/>
                      <a:r>
                        <a:rPr lang="en-SG" dirty="0"/>
                        <a:t>ENVIRONMENTAL SUSTAINABILITY</a:t>
                      </a:r>
                    </a:p>
                  </a:txBody>
                  <a:tcPr anchor="b"/>
                </a:tc>
                <a:tc>
                  <a:txBody>
                    <a:bodyPr/>
                    <a:lstStyle/>
                    <a:p>
                      <a:pPr algn="ctr" fontAlgn="b"/>
                      <a:r>
                        <a:rPr lang="en-SG" dirty="0"/>
                        <a:t>28</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3095971924"/>
                  </a:ext>
                </a:extLst>
              </a:tr>
              <a:tr h="370840">
                <a:tc>
                  <a:txBody>
                    <a:bodyPr/>
                    <a:lstStyle/>
                    <a:p>
                      <a:pPr algn="l" fontAlgn="b"/>
                      <a:r>
                        <a:rPr lang="en-SG" dirty="0"/>
                        <a:t>5</a:t>
                      </a:r>
                    </a:p>
                  </a:txBody>
                  <a:tcPr anchor="b"/>
                </a:tc>
                <a:tc>
                  <a:txBody>
                    <a:bodyPr/>
                    <a:lstStyle/>
                    <a:p>
                      <a:pPr algn="l" fontAlgn="b"/>
                      <a:r>
                        <a:rPr lang="en-SG" dirty="0"/>
                        <a:t>BIODIVERSITY CONSERVATION</a:t>
                      </a:r>
                    </a:p>
                  </a:txBody>
                  <a:tcPr anchor="b"/>
                </a:tc>
                <a:tc>
                  <a:txBody>
                    <a:bodyPr/>
                    <a:lstStyle/>
                    <a:p>
                      <a:pPr algn="ctr" fontAlgn="b"/>
                      <a:r>
                        <a:rPr lang="en-SG" dirty="0"/>
                        <a:t>20</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781577996"/>
                  </a:ext>
                </a:extLst>
              </a:tr>
              <a:tr h="370840">
                <a:tc>
                  <a:txBody>
                    <a:bodyPr/>
                    <a:lstStyle/>
                    <a:p>
                      <a:pPr algn="l" fontAlgn="b"/>
                      <a:r>
                        <a:rPr lang="en-SG" dirty="0"/>
                        <a:t>6</a:t>
                      </a:r>
                    </a:p>
                  </a:txBody>
                  <a:tcPr anchor="b"/>
                </a:tc>
                <a:tc>
                  <a:txBody>
                    <a:bodyPr/>
                    <a:lstStyle/>
                    <a:p>
                      <a:pPr algn="l" fontAlgn="b"/>
                      <a:r>
                        <a:rPr lang="en-SG" dirty="0"/>
                        <a:t>MAINTENANCE</a:t>
                      </a:r>
                    </a:p>
                  </a:txBody>
                  <a:tcPr anchor="b"/>
                </a:tc>
                <a:tc>
                  <a:txBody>
                    <a:bodyPr/>
                    <a:lstStyle/>
                    <a:p>
                      <a:pPr algn="ctr" fontAlgn="b"/>
                      <a:r>
                        <a:rPr lang="en-SG" dirty="0"/>
                        <a:t>33</a:t>
                      </a:r>
                    </a:p>
                  </a:txBody>
                  <a:tcPr anchor="b"/>
                </a:tc>
                <a:tc>
                  <a:txBody>
                    <a:bodyPr/>
                    <a:lstStyle/>
                    <a:p>
                      <a:pPr algn="ctr" fontAlgn="b"/>
                      <a:r>
                        <a:rPr lang="en-SG" dirty="0"/>
                        <a:t>X</a:t>
                      </a:r>
                    </a:p>
                  </a:txBody>
                  <a:tcPr anchor="b"/>
                </a:tc>
                <a:tc>
                  <a:txBody>
                    <a:bodyPr/>
                    <a:lstStyle/>
                    <a:p>
                      <a:pPr algn="ctr" fontAlgn="b"/>
                      <a:endParaRPr lang="en-SG" dirty="0"/>
                    </a:p>
                  </a:txBody>
                  <a:tcPr anchor="b"/>
                </a:tc>
                <a:extLst>
                  <a:ext uri="{0D108BD9-81ED-4DB2-BD59-A6C34878D82A}">
                    <a16:rowId xmlns:a16="http://schemas.microsoft.com/office/drawing/2014/main" val="260589494"/>
                  </a:ext>
                </a:extLst>
              </a:tr>
              <a:tr h="370840">
                <a:tc>
                  <a:txBody>
                    <a:bodyPr/>
                    <a:lstStyle/>
                    <a:p>
                      <a:pPr algn="l" fontAlgn="b"/>
                      <a:r>
                        <a:rPr lang="en-SG" dirty="0"/>
                        <a:t>7</a:t>
                      </a:r>
                    </a:p>
                  </a:txBody>
                  <a:tcPr anchor="b">
                    <a:lnB w="12700" cap="flat" cmpd="sng" algn="ctr">
                      <a:solidFill>
                        <a:schemeClr val="tx1"/>
                      </a:solidFill>
                      <a:prstDash val="solid"/>
                      <a:round/>
                      <a:headEnd type="none" w="med" len="med"/>
                      <a:tailEnd type="none" w="med" len="med"/>
                    </a:lnB>
                  </a:tcPr>
                </a:tc>
                <a:tc>
                  <a:txBody>
                    <a:bodyPr/>
                    <a:lstStyle/>
                    <a:p>
                      <a:pPr algn="l" fontAlgn="b"/>
                      <a:r>
                        <a:rPr lang="en-SG" dirty="0"/>
                        <a:t>BONUS</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5</a:t>
                      </a:r>
                    </a:p>
                  </a:txBody>
                  <a:tcPr anchor="b">
                    <a:lnB w="12700" cap="flat" cmpd="sng" algn="ctr">
                      <a:solidFill>
                        <a:schemeClr val="tx1"/>
                      </a:solidFill>
                      <a:prstDash val="solid"/>
                      <a:round/>
                      <a:headEnd type="none" w="med" len="med"/>
                      <a:tailEnd type="none" w="med" len="med"/>
                    </a:lnB>
                  </a:tcPr>
                </a:tc>
                <a:tc>
                  <a:txBody>
                    <a:bodyPr/>
                    <a:lstStyle/>
                    <a:p>
                      <a:pPr algn="ctr" fontAlgn="b"/>
                      <a:r>
                        <a:rPr lang="en-SG" dirty="0"/>
                        <a:t>X</a:t>
                      </a:r>
                    </a:p>
                  </a:txBody>
                  <a:tcPr anchor="b">
                    <a:lnB w="12700" cap="flat" cmpd="sng" algn="ctr">
                      <a:solidFill>
                        <a:schemeClr val="tx1"/>
                      </a:solidFill>
                      <a:prstDash val="solid"/>
                      <a:round/>
                      <a:headEnd type="none" w="med" len="med"/>
                      <a:tailEnd type="none" w="med" len="med"/>
                    </a:lnB>
                  </a:tcPr>
                </a:tc>
                <a:tc>
                  <a:txBody>
                    <a:bodyPr/>
                    <a:lstStyle/>
                    <a:p>
                      <a:pPr algn="ctr" fontAlgn="b"/>
                      <a:endParaRPr lang="en-SG" dirty="0"/>
                    </a:p>
                  </a:txBody>
                  <a:tcPr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994743"/>
                  </a:ext>
                </a:extLst>
              </a:tr>
              <a:tr h="370840">
                <a:tc>
                  <a:txBody>
                    <a:bodyPr/>
                    <a:lstStyle/>
                    <a:p>
                      <a:endParaRPr lang="en-SG" b="1" dirty="0"/>
                    </a:p>
                  </a:txBody>
                  <a:tcPr>
                    <a:lnT w="12700" cap="flat" cmpd="sng" algn="ctr">
                      <a:solidFill>
                        <a:schemeClr val="tx1"/>
                      </a:solidFill>
                      <a:prstDash val="solid"/>
                      <a:round/>
                      <a:headEnd type="none" w="med" len="med"/>
                      <a:tailEnd type="none" w="med" len="med"/>
                    </a:lnT>
                  </a:tcPr>
                </a:tc>
                <a:tc>
                  <a:txBody>
                    <a:bodyPr/>
                    <a:lstStyle/>
                    <a:p>
                      <a:pPr algn="r" fontAlgn="ctr"/>
                      <a:r>
                        <a:rPr lang="en-SG" b="1" dirty="0"/>
                        <a:t>TOTAL</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txBody>
                  <a:tcPr marL="7620" marR="7620" marT="7620" marB="0">
                    <a:lnT w="12700" cap="flat" cmpd="sng" algn="ctr">
                      <a:solidFill>
                        <a:schemeClr val="tx1"/>
                      </a:solidFill>
                      <a:prstDash val="solid"/>
                      <a:round/>
                      <a:headEnd type="none" w="med" len="med"/>
                      <a:tailEnd type="none" w="med" len="med"/>
                    </a:lnT>
                  </a:tcPr>
                </a:tc>
                <a:tc>
                  <a:txBody>
                    <a:bodyPr/>
                    <a:lstStyle/>
                    <a:p>
                      <a:pPr algn="ctr" fontAlgn="ctr"/>
                      <a:r>
                        <a:rPr lang="en-SG" b="1" dirty="0"/>
                        <a:t>XXX</a:t>
                      </a:r>
                    </a:p>
                    <a:p>
                      <a:pPr algn="ctr" fontAlgn="ctr"/>
                      <a:r>
                        <a:rPr lang="en-SG" b="1" dirty="0"/>
                        <a:t>Certified/Silver/Gold/Platinum (XX%)</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ctr"/>
                      <a:endParaRPr lang="en-SG" b="1" dirty="0"/>
                    </a:p>
                  </a:txBody>
                  <a:tcPr marL="7620" marR="7620" marT="762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23071660"/>
                  </a:ext>
                </a:extLst>
              </a:tr>
            </a:tbl>
          </a:graphicData>
        </a:graphic>
      </p:graphicFrame>
      <p:sp>
        <p:nvSpPr>
          <p:cNvPr id="4" name="Footer Placeholder 3">
            <a:extLst>
              <a:ext uri="{FF2B5EF4-FFF2-40B4-BE49-F238E27FC236}">
                <a16:creationId xmlns:a16="http://schemas.microsoft.com/office/drawing/2014/main" id="{F13EB109-01A6-E019-5F7E-61A4A0B95317}"/>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43173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756C162C-CF6F-4BD8-8DC4-97FFB4717A26}"/>
              </a:ext>
            </a:extLst>
          </p:cNvPr>
          <p:cNvSpPr>
            <a:spLocks noGrp="1"/>
          </p:cNvSpPr>
          <p:nvPr>
            <p:ph type="subTitle" idx="1"/>
          </p:nvPr>
        </p:nvSpPr>
        <p:spPr/>
        <p:txBody>
          <a:bodyPr/>
          <a:lstStyle/>
          <a:p>
            <a:endParaRPr lang="en-SG" dirty="0"/>
          </a:p>
        </p:txBody>
      </p:sp>
      <p:sp>
        <p:nvSpPr>
          <p:cNvPr id="4" name="Slide Number Placeholder 3">
            <a:extLst>
              <a:ext uri="{FF2B5EF4-FFF2-40B4-BE49-F238E27FC236}">
                <a16:creationId xmlns:a16="http://schemas.microsoft.com/office/drawing/2014/main" id="{4778591A-838D-4F2A-AE17-3C12FA0E17F6}"/>
              </a:ext>
            </a:extLst>
          </p:cNvPr>
          <p:cNvSpPr>
            <a:spLocks noGrp="1"/>
          </p:cNvSpPr>
          <p:nvPr>
            <p:ph type="sldNum" sz="quarter" idx="12"/>
          </p:nvPr>
        </p:nvSpPr>
        <p:spPr/>
        <p:txBody>
          <a:bodyPr/>
          <a:lstStyle/>
          <a:p>
            <a:fld id="{E5C8A926-C928-45A2-9802-20D0E491F10B}" type="slidenum">
              <a:rPr lang="en-GB" smtClean="0"/>
              <a:pPr/>
              <a:t>62</a:t>
            </a:fld>
            <a:endParaRPr lang="en-GB" dirty="0"/>
          </a:p>
        </p:txBody>
      </p:sp>
      <p:sp>
        <p:nvSpPr>
          <p:cNvPr id="5" name="Footer Placeholder 4">
            <a:extLst>
              <a:ext uri="{FF2B5EF4-FFF2-40B4-BE49-F238E27FC236}">
                <a16:creationId xmlns:a16="http://schemas.microsoft.com/office/drawing/2014/main" id="{DC8ABDC7-8750-27F5-EF37-440FBE501708}"/>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964157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7</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2891764361"/>
              </p:ext>
            </p:extLst>
          </p:nvPr>
        </p:nvGraphicFramePr>
        <p:xfrm>
          <a:off x="700809" y="1340768"/>
          <a:ext cx="6584249" cy="1097280"/>
        </p:xfrm>
        <a:graphic>
          <a:graphicData uri="http://schemas.openxmlformats.org/drawingml/2006/table">
            <a:tbl>
              <a:tblPr>
                <a:tableStyleId>{5940675A-B579-460E-94D1-54222C63F5DA}</a:tableStyleId>
              </a:tblPr>
              <a:tblGrid>
                <a:gridCol w="714671">
                  <a:extLst>
                    <a:ext uri="{9D8B030D-6E8A-4147-A177-3AD203B41FA5}">
                      <a16:colId xmlns:a16="http://schemas.microsoft.com/office/drawing/2014/main" val="3679446110"/>
                    </a:ext>
                  </a:extLst>
                </a:gridCol>
                <a:gridCol w="4428000">
                  <a:extLst>
                    <a:ext uri="{9D8B030D-6E8A-4147-A177-3AD203B41FA5}">
                      <a16:colId xmlns:a16="http://schemas.microsoft.com/office/drawing/2014/main" val="3315340641"/>
                    </a:ext>
                  </a:extLst>
                </a:gridCol>
                <a:gridCol w="204153">
                  <a:extLst>
                    <a:ext uri="{9D8B030D-6E8A-4147-A177-3AD203B41FA5}">
                      <a16:colId xmlns:a16="http://schemas.microsoft.com/office/drawing/2014/main" val="1174644238"/>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1.2b Thermal comfort</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some efforts to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Demonstrated strong efforts to significantly improve thermal comfort</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09BD46A0-0108-380D-5C9D-4B6E0159BACC}"/>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269195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8</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1.2 User Comfort</a:t>
            </a:r>
          </a:p>
        </p:txBody>
      </p:sp>
      <p:graphicFrame>
        <p:nvGraphicFramePr>
          <p:cNvPr id="11" name="Table 10">
            <a:extLst>
              <a:ext uri="{FF2B5EF4-FFF2-40B4-BE49-F238E27FC236}">
                <a16:creationId xmlns:a16="http://schemas.microsoft.com/office/drawing/2014/main" id="{B2389003-FB0F-4847-9CF4-3C48718F758F}"/>
              </a:ext>
            </a:extLst>
          </p:cNvPr>
          <p:cNvGraphicFramePr>
            <a:graphicFrameLocks noGrp="1"/>
          </p:cNvGraphicFramePr>
          <p:nvPr>
            <p:extLst>
              <p:ext uri="{D42A27DB-BD31-4B8C-83A1-F6EECF244321}">
                <p14:modId xmlns:p14="http://schemas.microsoft.com/office/powerpoint/2010/main" val="4192726810"/>
              </p:ext>
            </p:extLst>
          </p:nvPr>
        </p:nvGraphicFramePr>
        <p:xfrm>
          <a:off x="700809" y="1340768"/>
          <a:ext cx="7468405" cy="1097280"/>
        </p:xfrm>
        <a:graphic>
          <a:graphicData uri="http://schemas.openxmlformats.org/drawingml/2006/table">
            <a:tbl>
              <a:tblPr>
                <a:tableStyleId>{5940675A-B579-460E-94D1-54222C63F5DA}</a:tableStyleId>
              </a:tblPr>
              <a:tblGrid>
                <a:gridCol w="714671">
                  <a:extLst>
                    <a:ext uri="{9D8B030D-6E8A-4147-A177-3AD203B41FA5}">
                      <a16:colId xmlns:a16="http://schemas.microsoft.com/office/drawing/2014/main" val="3679446110"/>
                    </a:ext>
                  </a:extLst>
                </a:gridCol>
                <a:gridCol w="5312156">
                  <a:extLst>
                    <a:ext uri="{9D8B030D-6E8A-4147-A177-3AD203B41FA5}">
                      <a16:colId xmlns:a16="http://schemas.microsoft.com/office/drawing/2014/main" val="3315340641"/>
                    </a:ext>
                  </a:extLst>
                </a:gridCol>
                <a:gridCol w="204153">
                  <a:extLst>
                    <a:ext uri="{9D8B030D-6E8A-4147-A177-3AD203B41FA5}">
                      <a16:colId xmlns:a16="http://schemas.microsoft.com/office/drawing/2014/main" val="1174644238"/>
                    </a:ext>
                  </a:extLst>
                </a:gridCol>
                <a:gridCol w="506476">
                  <a:extLst>
                    <a:ext uri="{9D8B030D-6E8A-4147-A177-3AD203B41FA5}">
                      <a16:colId xmlns:a16="http://schemas.microsoft.com/office/drawing/2014/main" val="3697783855"/>
                    </a:ext>
                  </a:extLst>
                </a:gridCol>
                <a:gridCol w="730949">
                  <a:extLst>
                    <a:ext uri="{9D8B030D-6E8A-4147-A177-3AD203B41FA5}">
                      <a16:colId xmlns:a16="http://schemas.microsoft.com/office/drawing/2014/main" val="2154012550"/>
                    </a:ext>
                  </a:extLst>
                </a:gridCol>
              </a:tblGrid>
              <a:tr h="204023">
                <a:tc gridSpan="3">
                  <a:txBody>
                    <a:bodyPr/>
                    <a:lstStyle/>
                    <a:p>
                      <a:pPr algn="l" fontAlgn="ctr"/>
                      <a:r>
                        <a:rPr lang="en-GB" sz="1200" b="1" i="0" u="none" strike="noStrike" dirty="0">
                          <a:solidFill>
                            <a:srgbClr val="000000"/>
                          </a:solidFill>
                          <a:effectLst/>
                          <a:latin typeface="Calibri" panose="020F0502020204030204" pitchFamily="34" charset="0"/>
                        </a:rPr>
                        <a:t>1.2c Resting points</a:t>
                      </a:r>
                    </a:p>
                  </a:txBody>
                  <a:tcPr marL="45720" marR="45720" anchor="ctr">
                    <a:solidFill>
                      <a:schemeClr val="bg1">
                        <a:lumMod val="85000"/>
                      </a:schemeClr>
                    </a:solidFill>
                  </a:tcPr>
                </a:tc>
                <a:tc hMerge="1">
                  <a:txBody>
                    <a:bodyPr/>
                    <a:lstStyle/>
                    <a:p>
                      <a:endParaRPr lang="en-GB"/>
                    </a:p>
                  </a:txBody>
                  <a:tcPr/>
                </a:tc>
                <a:tc hMerge="1">
                  <a:txBody>
                    <a:bodyPr/>
                    <a:lstStyle/>
                    <a:p>
                      <a:endParaRPr lang="en-GB"/>
                    </a:p>
                  </a:txBody>
                  <a:tcPr/>
                </a:tc>
                <a:tc>
                  <a:txBody>
                    <a:bodyPr/>
                    <a:lstStyle/>
                    <a:p>
                      <a:pPr algn="ctr" fontAlgn="ctr"/>
                      <a:r>
                        <a:rPr lang="en-GB" sz="1200" b="0" i="0" u="none" strike="noStrike" dirty="0">
                          <a:solidFill>
                            <a:srgbClr val="000000"/>
                          </a:solidFill>
                          <a:effectLst/>
                          <a:latin typeface="Calibri" panose="020F0502020204030204" pitchFamily="34" charset="0"/>
                        </a:rPr>
                        <a:t> </a:t>
                      </a:r>
                      <a:r>
                        <a:rPr lang="en-GB" sz="1200" b="1" i="0" u="none" strike="noStrike" dirty="0">
                          <a:solidFill>
                            <a:srgbClr val="000000"/>
                          </a:solidFill>
                          <a:effectLst/>
                          <a:latin typeface="Calibri" panose="020F0502020204030204" pitchFamily="34" charset="0"/>
                        </a:rPr>
                        <a:t>Score</a:t>
                      </a: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GB" sz="1200" b="1" i="0" u="none" strike="noStrike" dirty="0">
                        <a:solidFill>
                          <a:srgbClr val="000000"/>
                        </a:solidFill>
                        <a:effectLst/>
                        <a:latin typeface="Calibri" panose="020F0502020204030204" pitchFamily="34" charset="0"/>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solidFill>
                      <a:schemeClr val="bg1"/>
                    </a:solidFill>
                  </a:tcPr>
                </a:tc>
                <a:tc>
                  <a:txBody>
                    <a:bodyPr/>
                    <a:lstStyle/>
                    <a:p>
                      <a:pPr algn="l" fontAlgn="ctr"/>
                      <a:r>
                        <a:rPr lang="en-GB" sz="1200" b="0" i="0" u="none" strike="noStrike" dirty="0">
                          <a:solidFill>
                            <a:srgbClr val="000000"/>
                          </a:solidFill>
                          <a:effectLst/>
                          <a:latin typeface="Calibri" panose="020F0502020204030204" pitchFamily="34" charset="0"/>
                        </a:rPr>
                        <a:t>Provided some rest points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solidFill>
                      <a:schemeClr val="bg1"/>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rowSpan="3">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number of rest points across park</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741628952"/>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solidFill>
                      <a:schemeClr val="bg1"/>
                    </a:solidFill>
                  </a:tcPr>
                </a:tc>
                <a:tc>
                  <a:txBody>
                    <a:bodyPr/>
                    <a:lstStyle/>
                    <a:p>
                      <a:pPr algn="l" fontAlgn="ctr"/>
                      <a:r>
                        <a:rPr lang="en-US" sz="1200" b="0" i="0" u="none" strike="noStrike" dirty="0">
                          <a:solidFill>
                            <a:srgbClr val="000000"/>
                          </a:solidFill>
                          <a:effectLst/>
                          <a:latin typeface="Calibri" panose="020F0502020204030204" pitchFamily="34" charset="0"/>
                        </a:rPr>
                        <a:t>Provided sufficient number and variety of shaded rest points at purposeful locations</a:t>
                      </a:r>
                    </a:p>
                  </a:txBody>
                  <a:tcPr marL="45720" marR="45720" anchor="ctr">
                    <a:solidFill>
                      <a:schemeClr val="bg1"/>
                    </a:solid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solidFill>
                      <a:schemeClr val="bg1"/>
                    </a:solidFill>
                  </a:tcPr>
                </a:tc>
                <a:tc vMerge="1">
                  <a:txBody>
                    <a:bodyPr/>
                    <a:lstStyle/>
                    <a:p>
                      <a:pPr algn="ctr" fontAlgn="ctr"/>
                      <a:endParaRPr lang="en-GB" sz="1200" b="1" i="0" u="none" strike="noStrike" dirty="0">
                        <a:solidFill>
                          <a:srgbClr val="000000"/>
                        </a:solidFill>
                        <a:effectLst/>
                        <a:latin typeface="Calibri" panose="020F0502020204030204" pitchFamily="34" charset="0"/>
                      </a:endParaRPr>
                    </a:p>
                  </a:txBody>
                  <a:tcPr marL="45720" marR="45720" anchor="c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86947850"/>
                  </a:ext>
                </a:extLst>
              </a:tr>
            </a:tbl>
          </a:graphicData>
        </a:graphic>
      </p:graphicFrame>
      <p:sp>
        <p:nvSpPr>
          <p:cNvPr id="2" name="Footer Placeholder 1">
            <a:extLst>
              <a:ext uri="{FF2B5EF4-FFF2-40B4-BE49-F238E27FC236}">
                <a16:creationId xmlns:a16="http://schemas.microsoft.com/office/drawing/2014/main" id="{B3673216-69FD-9D3B-8D6B-366A8C9F4185}"/>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410898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3A4DF371-0EE0-4CDF-B937-CBB7EB7CA461}"/>
              </a:ext>
            </a:extLst>
          </p:cNvPr>
          <p:cNvSpPr>
            <a:spLocks noGrp="1"/>
          </p:cNvSpPr>
          <p:nvPr>
            <p:ph idx="1"/>
          </p:nvPr>
        </p:nvSpPr>
        <p:spPr>
          <a:xfrm>
            <a:off x="609600" y="3068960"/>
            <a:ext cx="11323884" cy="3057205"/>
          </a:xfrm>
        </p:spPr>
        <p:txBody>
          <a:bodyPr>
            <a:normAutofit/>
          </a:bodyPr>
          <a:lstStyle/>
          <a:p>
            <a:endParaRPr lang="en-GB" sz="2000" i="1" dirty="0"/>
          </a:p>
        </p:txBody>
      </p:sp>
      <p:sp>
        <p:nvSpPr>
          <p:cNvPr id="3" name="Slide Number Placeholder 2">
            <a:extLst>
              <a:ext uri="{FF2B5EF4-FFF2-40B4-BE49-F238E27FC236}">
                <a16:creationId xmlns:a16="http://schemas.microsoft.com/office/drawing/2014/main" id="{AB46D2F5-0670-4232-93E6-07DF7EDAC61F}"/>
              </a:ext>
            </a:extLst>
          </p:cNvPr>
          <p:cNvSpPr>
            <a:spLocks noGrp="1"/>
          </p:cNvSpPr>
          <p:nvPr>
            <p:ph type="sldNum" sz="quarter" idx="12"/>
          </p:nvPr>
        </p:nvSpPr>
        <p:spPr/>
        <p:txBody>
          <a:bodyPr/>
          <a:lstStyle/>
          <a:p>
            <a:fld id="{E5C8A926-C928-45A2-9802-20D0E491F10B}" type="slidenum">
              <a:rPr lang="en-GB" smtClean="0"/>
              <a:pPr/>
              <a:t>9</a:t>
            </a:fld>
            <a:endParaRPr lang="en-GB" dirty="0"/>
          </a:p>
        </p:txBody>
      </p:sp>
      <p:sp>
        <p:nvSpPr>
          <p:cNvPr id="8" name="Title 2">
            <a:extLst>
              <a:ext uri="{FF2B5EF4-FFF2-40B4-BE49-F238E27FC236}">
                <a16:creationId xmlns:a16="http://schemas.microsoft.com/office/drawing/2014/main" id="{BBE70A7F-D2E0-489E-BF2B-293D52F095CD}"/>
              </a:ext>
            </a:extLst>
          </p:cNvPr>
          <p:cNvSpPr>
            <a:spLocks noGrp="1"/>
          </p:cNvSpPr>
          <p:nvPr>
            <p:ph type="title"/>
          </p:nvPr>
        </p:nvSpPr>
        <p:spPr/>
        <p:txBody>
          <a:bodyPr>
            <a:normAutofit/>
          </a:bodyPr>
          <a:lstStyle/>
          <a:p>
            <a:r>
              <a:rPr lang="en-SG" sz="2800" dirty="0"/>
              <a:t>Part 1: Design &amp; Landscape</a:t>
            </a:r>
            <a:br>
              <a:rPr lang="en-SG" sz="2800" dirty="0"/>
            </a:br>
            <a:r>
              <a:rPr lang="en-SG" sz="2000" dirty="0"/>
              <a:t>1.3 Unique Park Features</a:t>
            </a:r>
          </a:p>
        </p:txBody>
      </p:sp>
      <p:graphicFrame>
        <p:nvGraphicFramePr>
          <p:cNvPr id="6" name="Table 5">
            <a:extLst>
              <a:ext uri="{FF2B5EF4-FFF2-40B4-BE49-F238E27FC236}">
                <a16:creationId xmlns:a16="http://schemas.microsoft.com/office/drawing/2014/main" id="{DCE9F9A6-A218-49F2-9134-579299A4AC95}"/>
              </a:ext>
            </a:extLst>
          </p:cNvPr>
          <p:cNvGraphicFramePr>
            <a:graphicFrameLocks noGrp="1"/>
          </p:cNvGraphicFramePr>
          <p:nvPr>
            <p:extLst>
              <p:ext uri="{D42A27DB-BD31-4B8C-83A1-F6EECF244321}">
                <p14:modId xmlns:p14="http://schemas.microsoft.com/office/powerpoint/2010/main" val="3751654123"/>
              </p:ext>
            </p:extLst>
          </p:nvPr>
        </p:nvGraphicFramePr>
        <p:xfrm>
          <a:off x="695400" y="1192853"/>
          <a:ext cx="7874445" cy="1463040"/>
        </p:xfrm>
        <a:graphic>
          <a:graphicData uri="http://schemas.openxmlformats.org/drawingml/2006/table">
            <a:tbl>
              <a:tblPr>
                <a:tableStyleId>{5940675A-B579-460E-94D1-54222C63F5DA}</a:tableStyleId>
              </a:tblPr>
              <a:tblGrid>
                <a:gridCol w="680339">
                  <a:extLst>
                    <a:ext uri="{9D8B030D-6E8A-4147-A177-3AD203B41FA5}">
                      <a16:colId xmlns:a16="http://schemas.microsoft.com/office/drawing/2014/main" val="3679446110"/>
                    </a:ext>
                  </a:extLst>
                </a:gridCol>
                <a:gridCol w="5760000">
                  <a:extLst>
                    <a:ext uri="{9D8B030D-6E8A-4147-A177-3AD203B41FA5}">
                      <a16:colId xmlns:a16="http://schemas.microsoft.com/office/drawing/2014/main" val="1452562166"/>
                    </a:ext>
                  </a:extLst>
                </a:gridCol>
                <a:gridCol w="189886">
                  <a:extLst>
                    <a:ext uri="{9D8B030D-6E8A-4147-A177-3AD203B41FA5}">
                      <a16:colId xmlns:a16="http://schemas.microsoft.com/office/drawing/2014/main" val="4108943563"/>
                    </a:ext>
                  </a:extLst>
                </a:gridCol>
                <a:gridCol w="513271">
                  <a:extLst>
                    <a:ext uri="{9D8B030D-6E8A-4147-A177-3AD203B41FA5}">
                      <a16:colId xmlns:a16="http://schemas.microsoft.com/office/drawing/2014/main" val="3697783855"/>
                    </a:ext>
                  </a:extLst>
                </a:gridCol>
                <a:gridCol w="730949">
                  <a:extLst>
                    <a:ext uri="{9D8B030D-6E8A-4147-A177-3AD203B41FA5}">
                      <a16:colId xmlns:a16="http://schemas.microsoft.com/office/drawing/2014/main" val="1396046776"/>
                    </a:ext>
                  </a:extLst>
                </a:gridCol>
              </a:tblGrid>
              <a:tr h="204023">
                <a:tc gridSpan="3">
                  <a:txBody>
                    <a:bodyPr/>
                    <a:lstStyle/>
                    <a:p>
                      <a:pPr algn="l" fontAlgn="ctr"/>
                      <a:r>
                        <a:rPr lang="en-US" sz="1200" b="1" i="0" u="none" strike="noStrike" dirty="0">
                          <a:solidFill>
                            <a:srgbClr val="000000"/>
                          </a:solidFill>
                          <a:effectLst/>
                          <a:latin typeface="+mn-lt"/>
                        </a:rPr>
                        <a:t>1.3a Unique Features</a:t>
                      </a:r>
                    </a:p>
                  </a:txBody>
                  <a:tcPr marL="45720" marR="45720" anchor="ctr">
                    <a:solidFill>
                      <a:schemeClr val="bg1">
                        <a:lumMod val="85000"/>
                      </a:schemeClr>
                    </a:solidFill>
                  </a:tcPr>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hMerge="1">
                  <a:txBody>
                    <a:bodyPr/>
                    <a:lstStyle/>
                    <a:p>
                      <a:pPr algn="l" fontAlgn="b"/>
                      <a:endParaRPr lang="en-GB" sz="1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ctr"/>
                      <a:r>
                        <a:rPr lang="en-US" sz="1200" b="1" i="0" u="none" strike="noStrike" dirty="0">
                          <a:solidFill>
                            <a:srgbClr val="000000"/>
                          </a:solidFill>
                          <a:effectLst/>
                          <a:latin typeface="+mn-lt"/>
                        </a:rPr>
                        <a:t>Score</a:t>
                      </a:r>
                      <a:endParaRPr lang="en-SG" sz="1200" b="1" i="0" u="none" strike="noStrike" dirty="0">
                        <a:solidFill>
                          <a:srgbClr val="000000"/>
                        </a:solidFill>
                        <a:effectLst/>
                        <a:latin typeface="+mn-lt"/>
                      </a:endParaRPr>
                    </a:p>
                  </a:txBody>
                  <a:tcPr marL="45720" marR="45720" anchor="ctr">
                    <a:solidFill>
                      <a:schemeClr val="bg1">
                        <a:lumMod val="85000"/>
                      </a:schemeClr>
                    </a:solidFill>
                  </a:tcPr>
                </a:tc>
                <a:tc>
                  <a:txBody>
                    <a:bodyPr/>
                    <a:lstStyle/>
                    <a:p>
                      <a:pPr algn="ctr" fontAlgn="ctr"/>
                      <a:r>
                        <a:rPr lang="en-US" sz="1200" b="1" i="0" u="none" strike="noStrike" dirty="0">
                          <a:solidFill>
                            <a:srgbClr val="000000"/>
                          </a:solidFill>
                          <a:effectLst/>
                          <a:latin typeface="Calibri" panose="020F0502020204030204" pitchFamily="34" charset="0"/>
                        </a:rPr>
                        <a:t>Assessors</a:t>
                      </a:r>
                      <a:endParaRPr lang="en-SG" sz="1200" b="1" i="0" u="none" strike="noStrike" dirty="0">
                        <a:solidFill>
                          <a:srgbClr val="000000"/>
                        </a:solidFill>
                        <a:effectLst/>
                        <a:latin typeface="+mn-lt"/>
                      </a:endParaRPr>
                    </a:p>
                  </a:txBody>
                  <a:tcPr marL="45720" marR="45720" anchor="ctr">
                    <a:solidFill>
                      <a:schemeClr val="bg1">
                        <a:lumMod val="85000"/>
                      </a:schemeClr>
                    </a:solidFill>
                  </a:tcPr>
                </a:tc>
                <a:extLst>
                  <a:ext uri="{0D108BD9-81ED-4DB2-BD59-A6C34878D82A}">
                    <a16:rowId xmlns:a16="http://schemas.microsoft.com/office/drawing/2014/main" val="1648944708"/>
                  </a:ext>
                </a:extLst>
              </a:tr>
              <a:tr h="204023">
                <a:tc>
                  <a:txBody>
                    <a:bodyPr/>
                    <a:lstStyle/>
                    <a:p>
                      <a:pPr algn="l" fontAlgn="ctr"/>
                      <a:r>
                        <a:rPr lang="en-GB" sz="1200" b="0" i="0" u="none" strike="noStrike" dirty="0">
                          <a:solidFill>
                            <a:srgbClr val="000000"/>
                          </a:solidFill>
                          <a:effectLst/>
                          <a:latin typeface="Calibri" panose="020F0502020204030204" pitchFamily="34" charset="0"/>
                        </a:rPr>
                        <a:t>Fair</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basic efforts to differentiate park e.g. signage, special landscaping intentions to enhance greenery around facilities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1</a:t>
                      </a:r>
                    </a:p>
                  </a:txBody>
                  <a:tcPr marL="45720" marR="45720" anchor="ctr">
                    <a:no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tc rowSpan="3">
                  <a:txBody>
                    <a:bodyPr/>
                    <a:lstStyle/>
                    <a:p>
                      <a:pPr algn="ctr" fontAlgn="ctr"/>
                      <a:endParaRPr lang="en-SG" sz="1200" b="1" i="0" u="none" strike="noStrike" dirty="0">
                        <a:solidFill>
                          <a:srgbClr val="000000"/>
                        </a:solidFill>
                        <a:effectLst/>
                        <a:latin typeface="+mn-lt"/>
                      </a:endParaRPr>
                    </a:p>
                  </a:txBody>
                  <a:tcPr marL="45720" marR="45720" anchor="ctr">
                    <a:solidFill>
                      <a:schemeClr val="accent3">
                        <a:lumMod val="20000"/>
                        <a:lumOff val="80000"/>
                      </a:schemeClr>
                    </a:solidFill>
                  </a:tcPr>
                </a:tc>
                <a:extLst>
                  <a:ext uri="{0D108BD9-81ED-4DB2-BD59-A6C34878D82A}">
                    <a16:rowId xmlns:a16="http://schemas.microsoft.com/office/drawing/2014/main" val="4054881284"/>
                  </a:ext>
                </a:extLst>
              </a:tr>
              <a:tr h="204023">
                <a:tc>
                  <a:txBody>
                    <a:bodyPr/>
                    <a:lstStyle/>
                    <a:p>
                      <a:pPr algn="l" fontAlgn="ctr"/>
                      <a:r>
                        <a:rPr lang="en-GB" sz="1200" b="0" i="0" u="none" strike="noStrike" dirty="0">
                          <a:solidFill>
                            <a:srgbClr val="000000"/>
                          </a:solidFill>
                          <a:effectLst/>
                          <a:latin typeface="Calibri" panose="020F0502020204030204" pitchFamily="34" charset="0"/>
                        </a:rPr>
                        <a:t>Good</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moderate efforts to include some unique features e.g. diversity in trail types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2</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486947850"/>
                  </a:ext>
                </a:extLst>
              </a:tr>
              <a:tr h="204023">
                <a:tc>
                  <a:txBody>
                    <a:bodyPr/>
                    <a:lstStyle/>
                    <a:p>
                      <a:pPr algn="l" fontAlgn="ctr"/>
                      <a:r>
                        <a:rPr lang="en-GB" sz="1200" b="0" i="0" u="none" strike="noStrike" dirty="0">
                          <a:solidFill>
                            <a:srgbClr val="000000"/>
                          </a:solidFill>
                          <a:effectLst/>
                          <a:latin typeface="Calibri" panose="020F0502020204030204" pitchFamily="34" charset="0"/>
                        </a:rPr>
                        <a:t>Excellent</a:t>
                      </a:r>
                    </a:p>
                  </a:txBody>
                  <a:tcPr marL="45720" marR="45720" anchor="ctr">
                    <a:noFill/>
                  </a:tcPr>
                </a:tc>
                <a:tc>
                  <a:txBody>
                    <a:bodyPr/>
                    <a:lstStyle/>
                    <a:p>
                      <a:pPr algn="l" fontAlgn="ctr"/>
                      <a:r>
                        <a:rPr lang="en-US" sz="1200" b="0" i="0" u="none" strike="noStrike" dirty="0">
                          <a:solidFill>
                            <a:srgbClr val="000000"/>
                          </a:solidFill>
                          <a:effectLst/>
                          <a:latin typeface="Calibri" panose="020F0502020204030204" pitchFamily="34" charset="0"/>
                        </a:rPr>
                        <a:t>Demonstrated great efforts to create strong identity and include unique features e.g. war relics, treetop walk, playground themes</a:t>
                      </a:r>
                    </a:p>
                  </a:txBody>
                  <a:tcPr marL="45720" marR="45720" anchor="ctr">
                    <a:noFill/>
                  </a:tcPr>
                </a:tc>
                <a:tc>
                  <a:txBody>
                    <a:bodyPr/>
                    <a:lstStyle/>
                    <a:p>
                      <a:pPr algn="ctr" fontAlgn="ctr"/>
                      <a:r>
                        <a:rPr lang="en-GB" sz="1200" b="0" i="0" u="none" strike="noStrike" dirty="0">
                          <a:solidFill>
                            <a:srgbClr val="000000"/>
                          </a:solidFill>
                          <a:effectLst/>
                          <a:latin typeface="Calibri" panose="020F0502020204030204" pitchFamily="34" charset="0"/>
                        </a:rPr>
                        <a:t>3</a:t>
                      </a:r>
                    </a:p>
                  </a:txBody>
                  <a:tcPr marL="45720" marR="45720" anchor="ctr">
                    <a:noFill/>
                  </a:tcPr>
                </a:tc>
                <a:tc vMerge="1">
                  <a:txBody>
                    <a:bodyPr/>
                    <a:lstStyle/>
                    <a:p>
                      <a:endParaRPr lang="en-SG"/>
                    </a:p>
                  </a:txBody>
                  <a:tcPr/>
                </a:tc>
                <a:tc vMerge="1">
                  <a:txBody>
                    <a:bodyPr/>
                    <a:lstStyle/>
                    <a:p>
                      <a:endParaRPr lang="en-GB"/>
                    </a:p>
                  </a:txBody>
                  <a:tcPr/>
                </a:tc>
                <a:extLst>
                  <a:ext uri="{0D108BD9-81ED-4DB2-BD59-A6C34878D82A}">
                    <a16:rowId xmlns:a16="http://schemas.microsoft.com/office/drawing/2014/main" val="1265875903"/>
                  </a:ext>
                </a:extLst>
              </a:tr>
            </a:tbl>
          </a:graphicData>
        </a:graphic>
      </p:graphicFrame>
      <p:sp>
        <p:nvSpPr>
          <p:cNvPr id="2" name="Footer Placeholder 1">
            <a:extLst>
              <a:ext uri="{FF2B5EF4-FFF2-40B4-BE49-F238E27FC236}">
                <a16:creationId xmlns:a16="http://schemas.microsoft.com/office/drawing/2014/main" id="{1F065212-DA59-F31E-6E59-6719C8CE8378}"/>
              </a:ext>
            </a:extLst>
          </p:cNvPr>
          <p:cNvSpPr>
            <a:spLocks noGrp="1"/>
          </p:cNvSpPr>
          <p:nvPr>
            <p:ph type="ftr" sz="quarter" idx="11"/>
          </p:nvPr>
        </p:nvSpPr>
        <p:spPr/>
        <p:txBody>
          <a:bodyPr/>
          <a:lstStyle/>
          <a:p>
            <a:r>
              <a:rPr lang="en-US" dirty="0"/>
              <a:t>existing parks                          updated 12 Jan 2023</a:t>
            </a:r>
            <a:endParaRPr lang="en-GB" dirty="0"/>
          </a:p>
        </p:txBody>
      </p:sp>
    </p:spTree>
    <p:extLst>
      <p:ext uri="{BB962C8B-B14F-4D97-AF65-F5344CB8AC3E}">
        <p14:creationId xmlns:p14="http://schemas.microsoft.com/office/powerpoint/2010/main" val="3706773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36313A863DFBA4B9A1116F145512F5D" ma:contentTypeVersion="1" ma:contentTypeDescription="Create a new document." ma:contentTypeScope="" ma:versionID="c56e2c86214e1b1059cb69f20c79cfb0">
  <xsd:schema xmlns:xsd="http://www.w3.org/2001/XMLSchema" xmlns:xs="http://www.w3.org/2001/XMLSchema" xmlns:p="http://schemas.microsoft.com/office/2006/metadata/properties" xmlns:ns2="b21f3a1a-2eac-4dd5-b970-ecc04f6aab51" targetNamespace="http://schemas.microsoft.com/office/2006/metadata/properties" ma:root="true" ma:fieldsID="6c511875ffa9c752994b985a64c18b39" ns2:_="">
    <xsd:import namespace="b21f3a1a-2eac-4dd5-b970-ecc04f6aab5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f3a1a-2eac-4dd5-b970-ecc04f6aab5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8E8E9E-66F3-48DD-8EAC-BE470A6DEBD0}">
  <ds:schemaRefs>
    <ds:schemaRef ds:uri="http://schemas.microsoft.com/sharepoint/v3/contenttype/forms"/>
  </ds:schemaRefs>
</ds:datastoreItem>
</file>

<file path=customXml/itemProps2.xml><?xml version="1.0" encoding="utf-8"?>
<ds:datastoreItem xmlns:ds="http://schemas.openxmlformats.org/officeDocument/2006/customXml" ds:itemID="{34B11F3F-E391-4EEF-8CAB-C5F7EF1618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1f3a1a-2eac-4dd5-b970-ecc04f6aab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C77474-B6AE-43B6-8565-3C43589887B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10286</TotalTime>
  <Words>3993</Words>
  <Application>Microsoft Office PowerPoint</Application>
  <PresentationFormat>Widescreen</PresentationFormat>
  <Paragraphs>995</Paragraphs>
  <Slides>62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62</vt:i4>
      </vt:variant>
    </vt:vector>
  </HeadingPairs>
  <TitlesOfParts>
    <vt:vector size="65" baseType="lpstr">
      <vt:lpstr>Arial</vt:lpstr>
      <vt:lpstr>Calibri</vt:lpstr>
      <vt:lpstr>Office Theme</vt:lpstr>
      <vt:lpstr>&lt;Park Name&gt;</vt:lpstr>
      <vt:lpstr>PowerPoint Presentation</vt:lpstr>
      <vt:lpstr>SCORES SUMMARY</vt:lpstr>
      <vt:lpstr>Part 1: Design &amp; Landscape 1.1 Overall Landscape Concept</vt:lpstr>
      <vt:lpstr>Part 1: Design &amp; Landscape 1.1 Overall Landscape Concept</vt:lpstr>
      <vt:lpstr>Part 1: Design &amp; Landscape 1.2 User Comfort</vt:lpstr>
      <vt:lpstr>Part 1: Design &amp; Landscape 1.2 User Comfort</vt:lpstr>
      <vt:lpstr>Part 1: Design &amp; Landscape 1.2 User Comfort</vt:lpstr>
      <vt:lpstr>Part 1: Design &amp; Landscape 1.3 Unique Park Features</vt:lpstr>
      <vt:lpstr>Part 1: Design &amp; Landscape</vt:lpstr>
      <vt:lpstr>Part 2: Community Wellbeing &amp; Engagement 2.1 Wayfinding</vt:lpstr>
      <vt:lpstr>Part 2: Community Wellbeing &amp; Engagement 2.1 Wayfinding</vt:lpstr>
      <vt:lpstr>Part 2: Community Wellbeing &amp; Engagement 2.1 Wayfinding</vt:lpstr>
      <vt:lpstr>Part 2: Community Wellbeing &amp; Engagement 2.1 Wayfinding</vt:lpstr>
      <vt:lpstr>Part 2: Community Wellbeing &amp; Engagement 2.2 Universal Design</vt:lpstr>
      <vt:lpstr>Part 2: Community Wellbeing &amp; Engagement 2.2 Universal Design</vt:lpstr>
      <vt:lpstr>PART 2: COMMUNITY WELLBEING AND ENGAGEMENT</vt:lpstr>
      <vt:lpstr>Part 3: Community Wellbeing &amp; Engagement 3.1 Facilities &amp; Amenities</vt:lpstr>
      <vt:lpstr>Part 3: Community Wellbeing &amp; Engagement 3.1 Facilities &amp; Amenities</vt:lpstr>
      <vt:lpstr>Part 3: Community Wellbeing &amp; Engagement 3.1 Facilities &amp; Amenities</vt:lpstr>
      <vt:lpstr>Part 3: Community Wellbeing &amp; Engagement 3.2 Lighting</vt:lpstr>
      <vt:lpstr>Part 3: Community Wellbeing &amp; Engagement 3.3 Toilets</vt:lpstr>
      <vt:lpstr>Part 3: Community Wellbeing &amp; Engagement 3.3 Toilets</vt:lpstr>
      <vt:lpstr>Part 3: Community Wellbeing &amp; Engagement 3.4 Community Engagement</vt:lpstr>
      <vt:lpstr>Part 3: Community Wellbeing &amp; Engagement 3.4 Community Engagement</vt:lpstr>
      <vt:lpstr>Part 3: Community Wellbeing &amp; Engagement 3.4 Community Engagement</vt:lpstr>
      <vt:lpstr>Part 3: Community Wellbeing &amp; Engagement 3.5 Contemplative Landscape (may refer to Design Guidelines for Contemplative Landscapes) </vt:lpstr>
      <vt:lpstr>Part 3: Environmental Sustainability</vt:lpstr>
      <vt:lpstr>Part 4: Environmental Sustainability 4.1 Management of Resources</vt:lpstr>
      <vt:lpstr>Part 4: Environmental Sustainability 4.1 Management of Resources</vt:lpstr>
      <vt:lpstr>Part 4: Environmental Sustainability 4.1 Management of Resources</vt:lpstr>
      <vt:lpstr>Part 4: Environmental Sustainability 4.1 Management of Resources</vt:lpstr>
      <vt:lpstr>Part 4: Environmental Sustainability 4.2 Source of Materials </vt:lpstr>
      <vt:lpstr>Part 4: Environmental Sustainability 4.2 Source of Materials</vt:lpstr>
      <vt:lpstr>Part 4: Environmental Sustainability 4.3 Stormwater Management </vt:lpstr>
      <vt:lpstr>Part 4: Environmental Sustainability 4.3 Stormwater Management </vt:lpstr>
      <vt:lpstr>Part 4: Environmental Sustainability</vt:lpstr>
      <vt:lpstr>Part 5: Biodiversity Conservation 5.1 Native Plants</vt:lpstr>
      <vt:lpstr>Part 5: Biodiversity Conservation 5.2 Biodiversity-sensitive Planting &amp; Design</vt:lpstr>
      <vt:lpstr>Part 5: Biodiversity Conservation 5.2 Biodiversity-sensitive Planting &amp; Design</vt:lpstr>
      <vt:lpstr>Part 5: Biodiversity Conservation 5.2 Biodiversity-sensitive Planting &amp; Design</vt:lpstr>
      <vt:lpstr>Part 5: Biodiversity Conservation 5.3 Conservation of Habitats, Ecological Processes &amp; Wildlife</vt:lpstr>
      <vt:lpstr>Part 5: Biodiversity Conservation 5.3 Conservation of Habitats, Ecological Processes &amp; Wildlife</vt:lpstr>
      <vt:lpstr>Part 5: Biodiversity Conservation 5.3 Conservation of Habitats, Ecological Processes &amp; Wildlife</vt:lpstr>
      <vt:lpstr>Part 5: Biodiversity Conservation</vt:lpstr>
      <vt:lpstr>Part 6: Maintenance 6.1 Design for Landscape Maintainability</vt:lpstr>
      <vt:lpstr>Part 6: Maintenance 6.1 Design for Landscape Maintainability</vt:lpstr>
      <vt:lpstr>Part 6: Maintenance 6.1 Design for Landscape Maintainability</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6.2 Maintenance Plans and Operations</vt:lpstr>
      <vt:lpstr>Part 6: Maintenance 6.3 Quality of Softscape and Hardscape </vt:lpstr>
      <vt:lpstr>Part 6: Maintenance 6.3 Quality of Softscape and Hardscape </vt:lpstr>
      <vt:lpstr>Part 6: Maintenance 6.4 Design for Skyrise Greenery Maintenance</vt:lpstr>
      <vt:lpstr>Part 6: Maintenance 6.4 Design for Skyrise Greenery Maintenance</vt:lpstr>
      <vt:lpstr>Part 6: Maintenance</vt:lpstr>
      <vt:lpstr>Bonus</vt:lpstr>
      <vt:lpstr>SCORES SUMMARY</vt:lpstr>
      <vt:lpstr>Thank you</vt:lpstr>
    </vt:vector>
  </TitlesOfParts>
  <Company>Singapore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Yn Sheao LIM (NPARKS)</dc:creator>
  <cp:lastModifiedBy>BENITA WAHJUDI (NPARKS)</cp:lastModifiedBy>
  <cp:revision>182</cp:revision>
  <dcterms:created xsi:type="dcterms:W3CDTF">2015-06-02T02:26:36Z</dcterms:created>
  <dcterms:modified xsi:type="dcterms:W3CDTF">2024-07-18T09:59:36Z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0x010100D36313A863DFBA4B9A1116F145512F5D</vt:lpwstr>
  </property>
  <property fmtid="{D5CDD505-2E9C-101B-9397-08002B2CF9AE}" pid="3" name="MSIP_Label_5434c4c7-833e-41e4-b0ab-cdb227a2f6f7_Enabled">
    <vt:lpwstr>true</vt:lpwstr>
  </property>
  <property fmtid="{D5CDD505-2E9C-101B-9397-08002B2CF9AE}" pid="4" name="MSIP_Label_5434c4c7-833e-41e4-b0ab-cdb227a2f6f7_SetDate">
    <vt:lpwstr>2022-10-05T09:03:22Z</vt:lpwstr>
  </property>
  <property fmtid="{D5CDD505-2E9C-101B-9397-08002B2CF9AE}" pid="5" name="MSIP_Label_5434c4c7-833e-41e4-b0ab-cdb227a2f6f7_Method">
    <vt:lpwstr>Privileged</vt:lpwstr>
  </property>
  <property fmtid="{D5CDD505-2E9C-101B-9397-08002B2CF9AE}" pid="6" name="MSIP_Label_5434c4c7-833e-41e4-b0ab-cdb227a2f6f7_Name">
    <vt:lpwstr>Official (Open)</vt:lpwstr>
  </property>
  <property fmtid="{D5CDD505-2E9C-101B-9397-08002B2CF9AE}" pid="7" name="MSIP_Label_5434c4c7-833e-41e4-b0ab-cdb227a2f6f7_SiteId">
    <vt:lpwstr>0b11c524-9a1c-4e1b-84cb-6336aefc2243</vt:lpwstr>
  </property>
  <property fmtid="{D5CDD505-2E9C-101B-9397-08002B2CF9AE}" pid="8" name="MSIP_Label_5434c4c7-833e-41e4-b0ab-cdb227a2f6f7_ActionId">
    <vt:lpwstr>6591a320-c050-4dee-a8ab-dd486a081747</vt:lpwstr>
  </property>
  <property fmtid="{D5CDD505-2E9C-101B-9397-08002B2CF9AE}" pid="9" name="MSIP_Label_5434c4c7-833e-41e4-b0ab-cdb227a2f6f7_ContentBits">
    <vt:lpwstr>0</vt:lpwstr>
  </property>
</Properties>
</file>