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73" r:id="rId5"/>
    <p:sldMasterId id="2147483686" r:id="rId6"/>
    <p:sldMasterId id="2147483699" r:id="rId7"/>
    <p:sldMasterId id="2147483712" r:id="rId8"/>
  </p:sldMasterIdLst>
  <p:notesMasterIdLst>
    <p:notesMasterId r:id="rId26"/>
  </p:notesMasterIdLst>
  <p:sldIdLst>
    <p:sldId id="256" r:id="rId9"/>
    <p:sldId id="257" r:id="rId10"/>
    <p:sldId id="259" r:id="rId11"/>
    <p:sldId id="260" r:id="rId12"/>
    <p:sldId id="261" r:id="rId13"/>
    <p:sldId id="262" r:id="rId14"/>
    <p:sldId id="263" r:id="rId15"/>
    <p:sldId id="264" r:id="rId16"/>
    <p:sldId id="265" r:id="rId17"/>
    <p:sldId id="266" r:id="rId18"/>
    <p:sldId id="267" r:id="rId19"/>
    <p:sldId id="270" r:id="rId20"/>
    <p:sldId id="271" r:id="rId21"/>
    <p:sldId id="272" r:id="rId22"/>
    <p:sldId id="273" r:id="rId23"/>
    <p:sldId id="274" r:id="rId24"/>
    <p:sldId id="275" r:id="rId25"/>
  </p:sldIdLst>
  <p:sldSz cx="12188825" cy="6858000"/>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QZf5AN9Y2UhhsfebyYyHwVdBe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na LEONG (NPARKS)" initials="" lastIdx="9" clrIdx="0"/>
  <p:cmAuthor id="1" name="Ng Wenli" initials="" lastIdx="6" clrIdx="1"/>
  <p:cmAuthor id="2" name="Haniza YUSUFF (NPARKS)" initials="HY(" lastIdx="12" clrIdx="2">
    <p:extLst>
      <p:ext uri="{19B8F6BF-5375-455C-9EA6-DF929625EA0E}">
        <p15:presenceInfo xmlns:p15="http://schemas.microsoft.com/office/powerpoint/2012/main" userId="Haniza YUSUFF (NPARKS)" providerId="None"/>
      </p:ext>
    </p:extLst>
  </p:cmAuthor>
  <p:cmAuthor id="3" name="Gina LEONG (NPARKS)" initials="GL(" lastIdx="5" clrIdx="3">
    <p:extLst>
      <p:ext uri="{19B8F6BF-5375-455C-9EA6-DF929625EA0E}">
        <p15:presenceInfo xmlns:p15="http://schemas.microsoft.com/office/powerpoint/2012/main" userId="Gina LEONG (NPARK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9" autoAdjust="0"/>
  </p:normalViewPr>
  <p:slideViewPr>
    <p:cSldViewPr snapToGrid="0">
      <p:cViewPr>
        <p:scale>
          <a:sx n="100" d="100"/>
          <a:sy n="100" d="100"/>
        </p:scale>
        <p:origin x="234" y="168"/>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575" cy="4968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038" y="0"/>
            <a:ext cx="2949575" cy="4968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3961" y="746125"/>
            <a:ext cx="6619200" cy="372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863"/>
            <a:ext cx="2949575" cy="4968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4398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a:t>Remove </a:t>
            </a:r>
            <a:r>
              <a:rPr lang="en-GB" dirty="0" err="1"/>
              <a:t>Capitaland</a:t>
            </a:r>
            <a:r>
              <a:rPr lang="en-GB" dirty="0"/>
              <a:t> logo</a:t>
            </a:r>
            <a:endParaRPr dirty="0"/>
          </a:p>
        </p:txBody>
      </p:sp>
      <p:sp>
        <p:nvSpPr>
          <p:cNvPr id="498" name="Google Shape;498;p1: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1: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11: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02" name="Google Shape;602;p11: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2: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12: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13" name="Google Shape;613;p12: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5: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15: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38" name="Google Shape;638;p15: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6: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16: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50" name="Google Shape;650;p16: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17: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17: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8: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18: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9: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19: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0: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20: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91" name="Google Shape;691;p20: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G" sz="1200" b="0" i="0" u="none" strike="noStrike" cap="none" dirty="0">
                <a:solidFill>
                  <a:schemeClr val="dk1"/>
                </a:solidFill>
                <a:effectLst/>
                <a:latin typeface="Calibri"/>
                <a:ea typeface="Calibri"/>
                <a:cs typeface="Calibri"/>
                <a:sym typeface="Calibri"/>
              </a:rPr>
              <a:t>https://go.gov.sg/watchcityinnature </a:t>
            </a:r>
          </a:p>
          <a:p>
            <a:pPr marL="0" lvl="0" indent="0" algn="l" rtl="0">
              <a:spcBef>
                <a:spcPts val="0"/>
              </a:spcBef>
              <a:spcAft>
                <a:spcPts val="0"/>
              </a:spcAft>
              <a:buNone/>
            </a:pPr>
            <a:endParaRPr dirty="0"/>
          </a:p>
        </p:txBody>
      </p:sp>
      <p:sp>
        <p:nvSpPr>
          <p:cNvPr id="512" name="Google Shape;512;p2: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5: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537" name="Google Shape;537;p5: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6: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7:notes"/>
          <p:cNvSpPr txBox="1">
            <a:spLocks noGrp="1"/>
          </p:cNvSpPr>
          <p:nvPr>
            <p:ph type="body" idx="1"/>
          </p:nvPr>
        </p:nvSpPr>
        <p:spPr>
          <a:xfrm>
            <a:off x="681038" y="4721225"/>
            <a:ext cx="5445125" cy="447198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7: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8: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8: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567" name="Google Shape;567;p8: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9: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9: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576" name="Google Shape;576;p9: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0:notes"/>
          <p:cNvSpPr>
            <a:spLocks noGrp="1" noRot="1" noChangeAspect="1"/>
          </p:cNvSpPr>
          <p:nvPr>
            <p:ph type="sldImg" idx="2"/>
          </p:nvPr>
        </p:nvSpPr>
        <p:spPr>
          <a:xfrm>
            <a:off x="93663" y="746125"/>
            <a:ext cx="6619875"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10:notes"/>
          <p:cNvSpPr txBox="1">
            <a:spLocks noGrp="1"/>
          </p:cNvSpPr>
          <p:nvPr>
            <p:ph type="body" idx="1"/>
          </p:nvPr>
        </p:nvSpPr>
        <p:spPr>
          <a:xfrm>
            <a:off x="681038" y="4721225"/>
            <a:ext cx="5445125" cy="44719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588" name="Google Shape;588;p10:notes"/>
          <p:cNvSpPr txBox="1">
            <a:spLocks noGrp="1"/>
          </p:cNvSpPr>
          <p:nvPr>
            <p:ph type="sldNum" idx="12"/>
          </p:nvPr>
        </p:nvSpPr>
        <p:spPr>
          <a:xfrm>
            <a:off x="3856038" y="9440863"/>
            <a:ext cx="2949575"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 name="Google Shape;101;p24"/>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2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86"/>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9" name="Google Shape;159;p86"/>
          <p:cNvSpPr txBox="1">
            <a:spLocks noGrp="1"/>
          </p:cNvSpPr>
          <p:nvPr>
            <p:ph type="body" idx="1"/>
          </p:nvPr>
        </p:nvSpPr>
        <p:spPr>
          <a:xfrm rot="5400000">
            <a:off x="3831402" y="-1621800"/>
            <a:ext cx="4526100" cy="10970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0" name="Google Shape;160;p8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8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8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87"/>
          <p:cNvSpPr txBox="1">
            <a:spLocks noGrp="1"/>
          </p:cNvSpPr>
          <p:nvPr>
            <p:ph type="title"/>
          </p:nvPr>
        </p:nvSpPr>
        <p:spPr>
          <a:xfrm rot="5400000">
            <a:off x="7282452" y="1829088"/>
            <a:ext cx="5851500" cy="274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87"/>
          <p:cNvSpPr txBox="1">
            <a:spLocks noGrp="1"/>
          </p:cNvSpPr>
          <p:nvPr>
            <p:ph type="body" idx="1"/>
          </p:nvPr>
        </p:nvSpPr>
        <p:spPr>
          <a:xfrm rot="5400000">
            <a:off x="1695890" y="-811812"/>
            <a:ext cx="5851500" cy="80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8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8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8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9"/>
        <p:cNvGrpSpPr/>
        <p:nvPr/>
      </p:nvGrpSpPr>
      <p:grpSpPr>
        <a:xfrm>
          <a:off x="0" y="0"/>
          <a:ext cx="0" cy="0"/>
          <a:chOff x="0" y="0"/>
          <a:chExt cx="0" cy="0"/>
        </a:xfrm>
      </p:grpSpPr>
      <p:sp>
        <p:nvSpPr>
          <p:cNvPr id="170" name="Google Shape;170;p88"/>
          <p:cNvSpPr txBox="1">
            <a:spLocks noGrp="1"/>
          </p:cNvSpPr>
          <p:nvPr>
            <p:ph type="title"/>
          </p:nvPr>
        </p:nvSpPr>
        <p:spPr>
          <a:xfrm>
            <a:off x="670392" y="4983480"/>
            <a:ext cx="10909200" cy="1051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8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8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8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27"/>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6"/>
        <p:cNvGrpSpPr/>
        <p:nvPr/>
      </p:nvGrpSpPr>
      <p:grpSpPr>
        <a:xfrm>
          <a:off x="0" y="0"/>
          <a:ext cx="0" cy="0"/>
          <a:chOff x="0" y="0"/>
          <a:chExt cx="0" cy="0"/>
        </a:xfrm>
      </p:grpSpPr>
      <p:pic>
        <p:nvPicPr>
          <p:cNvPr id="187" name="Google Shape;187;p67"/>
          <p:cNvPicPr preferRelativeResize="0"/>
          <p:nvPr/>
        </p:nvPicPr>
        <p:blipFill rotWithShape="1">
          <a:blip r:embed="rId2">
            <a:alphaModFix/>
          </a:blip>
          <a:srcRect/>
          <a:stretch/>
        </p:blipFill>
        <p:spPr>
          <a:xfrm>
            <a:off x="0" y="9525"/>
            <a:ext cx="9144000" cy="6854825"/>
          </a:xfrm>
          <a:prstGeom prst="rect">
            <a:avLst/>
          </a:prstGeom>
          <a:noFill/>
          <a:ln>
            <a:noFill/>
          </a:ln>
        </p:spPr>
      </p:pic>
      <p:sp>
        <p:nvSpPr>
          <p:cNvPr id="188" name="Google Shape;188;p67"/>
          <p:cNvSpPr txBox="1">
            <a:spLocks noGrp="1"/>
          </p:cNvSpPr>
          <p:nvPr>
            <p:ph type="ctrTitle"/>
          </p:nvPr>
        </p:nvSpPr>
        <p:spPr>
          <a:xfrm>
            <a:off x="914171" y="2130425"/>
            <a:ext cx="103605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67"/>
          <p:cNvSpPr txBox="1">
            <a:spLocks noGrp="1"/>
          </p:cNvSpPr>
          <p:nvPr>
            <p:ph type="subTitle" idx="1"/>
          </p:nvPr>
        </p:nvSpPr>
        <p:spPr>
          <a:xfrm>
            <a:off x="1828343" y="3886200"/>
            <a:ext cx="85323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0" name="Google Shape;190;p6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3"/>
        <p:cNvGrpSpPr/>
        <p:nvPr/>
      </p:nvGrpSpPr>
      <p:grpSpPr>
        <a:xfrm>
          <a:off x="0" y="0"/>
          <a:ext cx="0" cy="0"/>
          <a:chOff x="0" y="0"/>
          <a:chExt cx="0" cy="0"/>
        </a:xfrm>
      </p:grpSpPr>
      <p:pic>
        <p:nvPicPr>
          <p:cNvPr id="194" name="Google Shape;194;p68"/>
          <p:cNvPicPr preferRelativeResize="0"/>
          <p:nvPr/>
        </p:nvPicPr>
        <p:blipFill rotWithShape="1">
          <a:blip r:embed="rId2">
            <a:alphaModFix/>
          </a:blip>
          <a:srcRect/>
          <a:stretch/>
        </p:blipFill>
        <p:spPr>
          <a:xfrm>
            <a:off x="-21161" y="0"/>
            <a:ext cx="9159874" cy="6858000"/>
          </a:xfrm>
          <a:prstGeom prst="rect">
            <a:avLst/>
          </a:prstGeom>
          <a:noFill/>
          <a:ln>
            <a:noFill/>
          </a:ln>
        </p:spPr>
      </p:pic>
      <p:sp>
        <p:nvSpPr>
          <p:cNvPr id="195" name="Google Shape;195;p6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6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6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
        <p:cNvGrpSpPr/>
        <p:nvPr/>
      </p:nvGrpSpPr>
      <p:grpSpPr>
        <a:xfrm>
          <a:off x="0" y="0"/>
          <a:ext cx="0" cy="0"/>
          <a:chOff x="0" y="0"/>
          <a:chExt cx="0" cy="0"/>
        </a:xfrm>
      </p:grpSpPr>
      <p:sp>
        <p:nvSpPr>
          <p:cNvPr id="200" name="Google Shape;200;p69"/>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69"/>
          <p:cNvSpPr txBox="1">
            <a:spLocks noGrp="1"/>
          </p:cNvSpPr>
          <p:nvPr>
            <p:ph type="body" idx="1"/>
          </p:nvPr>
        </p:nvSpPr>
        <p:spPr>
          <a:xfrm>
            <a:off x="609447"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2" name="Google Shape;202;p69"/>
          <p:cNvSpPr txBox="1">
            <a:spLocks noGrp="1"/>
          </p:cNvSpPr>
          <p:nvPr>
            <p:ph type="body" idx="2"/>
          </p:nvPr>
        </p:nvSpPr>
        <p:spPr>
          <a:xfrm>
            <a:off x="6196050"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3" name="Google Shape;203;p6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6"/>
        <p:cNvGrpSpPr/>
        <p:nvPr/>
      </p:nvGrpSpPr>
      <p:grpSpPr>
        <a:xfrm>
          <a:off x="0" y="0"/>
          <a:ext cx="0" cy="0"/>
          <a:chOff x="0" y="0"/>
          <a:chExt cx="0" cy="0"/>
        </a:xfrm>
      </p:grpSpPr>
      <p:sp>
        <p:nvSpPr>
          <p:cNvPr id="207" name="Google Shape;207;p70"/>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70"/>
          <p:cNvSpPr txBox="1">
            <a:spLocks noGrp="1"/>
          </p:cNvSpPr>
          <p:nvPr>
            <p:ph type="body" idx="1"/>
          </p:nvPr>
        </p:nvSpPr>
        <p:spPr>
          <a:xfrm>
            <a:off x="609447" y="1535113"/>
            <a:ext cx="53856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09" name="Google Shape;209;p70"/>
          <p:cNvSpPr txBox="1">
            <a:spLocks noGrp="1"/>
          </p:cNvSpPr>
          <p:nvPr>
            <p:ph type="body" idx="2"/>
          </p:nvPr>
        </p:nvSpPr>
        <p:spPr>
          <a:xfrm>
            <a:off x="609447" y="2174875"/>
            <a:ext cx="53856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0" name="Google Shape;210;p70"/>
          <p:cNvSpPr txBox="1">
            <a:spLocks noGrp="1"/>
          </p:cNvSpPr>
          <p:nvPr>
            <p:ph type="body" idx="3"/>
          </p:nvPr>
        </p:nvSpPr>
        <p:spPr>
          <a:xfrm>
            <a:off x="6191817" y="1535113"/>
            <a:ext cx="53877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1" name="Google Shape;211;p70"/>
          <p:cNvSpPr txBox="1">
            <a:spLocks noGrp="1"/>
          </p:cNvSpPr>
          <p:nvPr>
            <p:ph type="body" idx="4"/>
          </p:nvPr>
        </p:nvSpPr>
        <p:spPr>
          <a:xfrm>
            <a:off x="6191817" y="2174875"/>
            <a:ext cx="53877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2" name="Google Shape;212;p7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7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p71"/>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7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7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7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p7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7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pic>
        <p:nvPicPr>
          <p:cNvPr id="106" name="Google Shape;106;p78"/>
          <p:cNvPicPr preferRelativeResize="0"/>
          <p:nvPr/>
        </p:nvPicPr>
        <p:blipFill rotWithShape="1">
          <a:blip r:embed="rId2">
            <a:alphaModFix/>
          </a:blip>
          <a:srcRect/>
          <a:stretch/>
        </p:blipFill>
        <p:spPr>
          <a:xfrm>
            <a:off x="0" y="9525"/>
            <a:ext cx="9144000" cy="6854825"/>
          </a:xfrm>
          <a:prstGeom prst="rect">
            <a:avLst/>
          </a:prstGeom>
          <a:noFill/>
          <a:ln>
            <a:noFill/>
          </a:ln>
        </p:spPr>
      </p:pic>
      <p:sp>
        <p:nvSpPr>
          <p:cNvPr id="107" name="Google Shape;107;p78"/>
          <p:cNvSpPr txBox="1">
            <a:spLocks noGrp="1"/>
          </p:cNvSpPr>
          <p:nvPr>
            <p:ph type="ctrTitle"/>
          </p:nvPr>
        </p:nvSpPr>
        <p:spPr>
          <a:xfrm>
            <a:off x="914171" y="2130425"/>
            <a:ext cx="103605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78"/>
          <p:cNvSpPr txBox="1">
            <a:spLocks noGrp="1"/>
          </p:cNvSpPr>
          <p:nvPr>
            <p:ph type="subTitle" idx="1"/>
          </p:nvPr>
        </p:nvSpPr>
        <p:spPr>
          <a:xfrm>
            <a:off x="1828343" y="3886200"/>
            <a:ext cx="85323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9" name="Google Shape;109;p7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7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
        <p:cNvGrpSpPr/>
        <p:nvPr/>
      </p:nvGrpSpPr>
      <p:grpSpPr>
        <a:xfrm>
          <a:off x="0" y="0"/>
          <a:ext cx="0" cy="0"/>
          <a:chOff x="0" y="0"/>
          <a:chExt cx="0" cy="0"/>
        </a:xfrm>
      </p:grpSpPr>
      <p:sp>
        <p:nvSpPr>
          <p:cNvPr id="225" name="Google Shape;225;p73"/>
          <p:cNvSpPr txBox="1">
            <a:spLocks noGrp="1"/>
          </p:cNvSpPr>
          <p:nvPr>
            <p:ph type="title"/>
          </p:nvPr>
        </p:nvSpPr>
        <p:spPr>
          <a:xfrm>
            <a:off x="609447" y="273050"/>
            <a:ext cx="40101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73"/>
          <p:cNvSpPr txBox="1">
            <a:spLocks noGrp="1"/>
          </p:cNvSpPr>
          <p:nvPr>
            <p:ph type="body" idx="1"/>
          </p:nvPr>
        </p:nvSpPr>
        <p:spPr>
          <a:xfrm>
            <a:off x="4765541" y="273050"/>
            <a:ext cx="68139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27" name="Google Shape;227;p73"/>
          <p:cNvSpPr txBox="1">
            <a:spLocks noGrp="1"/>
          </p:cNvSpPr>
          <p:nvPr>
            <p:ph type="body" idx="2"/>
          </p:nvPr>
        </p:nvSpPr>
        <p:spPr>
          <a:xfrm>
            <a:off x="609447" y="1435100"/>
            <a:ext cx="40101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28" name="Google Shape;228;p7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7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1"/>
        <p:cNvGrpSpPr/>
        <p:nvPr/>
      </p:nvGrpSpPr>
      <p:grpSpPr>
        <a:xfrm>
          <a:off x="0" y="0"/>
          <a:ext cx="0" cy="0"/>
          <a:chOff x="0" y="0"/>
          <a:chExt cx="0" cy="0"/>
        </a:xfrm>
      </p:grpSpPr>
      <p:sp>
        <p:nvSpPr>
          <p:cNvPr id="232" name="Google Shape;232;p74"/>
          <p:cNvSpPr txBox="1">
            <a:spLocks noGrp="1"/>
          </p:cNvSpPr>
          <p:nvPr>
            <p:ph type="title"/>
          </p:nvPr>
        </p:nvSpPr>
        <p:spPr>
          <a:xfrm>
            <a:off x="2389120" y="4800600"/>
            <a:ext cx="7313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74"/>
          <p:cNvSpPr>
            <a:spLocks noGrp="1"/>
          </p:cNvSpPr>
          <p:nvPr>
            <p:ph type="pic" idx="2"/>
          </p:nvPr>
        </p:nvSpPr>
        <p:spPr>
          <a:xfrm>
            <a:off x="2389120" y="612775"/>
            <a:ext cx="7313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Google Shape;234;p74"/>
          <p:cNvSpPr txBox="1">
            <a:spLocks noGrp="1"/>
          </p:cNvSpPr>
          <p:nvPr>
            <p:ph type="body" idx="1"/>
          </p:nvPr>
        </p:nvSpPr>
        <p:spPr>
          <a:xfrm>
            <a:off x="2389120" y="5367338"/>
            <a:ext cx="7313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5" name="Google Shape;235;p7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7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7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p75"/>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0" name="Google Shape;240;p75"/>
          <p:cNvSpPr txBox="1">
            <a:spLocks noGrp="1"/>
          </p:cNvSpPr>
          <p:nvPr>
            <p:ph type="body" idx="1"/>
          </p:nvPr>
        </p:nvSpPr>
        <p:spPr>
          <a:xfrm rot="5400000">
            <a:off x="3831402" y="-1621800"/>
            <a:ext cx="4526100" cy="10970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1" name="Google Shape;241;p7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7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7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p76"/>
          <p:cNvSpPr txBox="1">
            <a:spLocks noGrp="1"/>
          </p:cNvSpPr>
          <p:nvPr>
            <p:ph type="title"/>
          </p:nvPr>
        </p:nvSpPr>
        <p:spPr>
          <a:xfrm rot="5400000">
            <a:off x="7282452" y="1829088"/>
            <a:ext cx="5851500" cy="274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76"/>
          <p:cNvSpPr txBox="1">
            <a:spLocks noGrp="1"/>
          </p:cNvSpPr>
          <p:nvPr>
            <p:ph type="body" idx="1"/>
          </p:nvPr>
        </p:nvSpPr>
        <p:spPr>
          <a:xfrm rot="5400000">
            <a:off x="1695890" y="-811812"/>
            <a:ext cx="5851500" cy="80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7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7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7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0"/>
        <p:cNvGrpSpPr/>
        <p:nvPr/>
      </p:nvGrpSpPr>
      <p:grpSpPr>
        <a:xfrm>
          <a:off x="0" y="0"/>
          <a:ext cx="0" cy="0"/>
          <a:chOff x="0" y="0"/>
          <a:chExt cx="0" cy="0"/>
        </a:xfrm>
      </p:grpSpPr>
      <p:sp>
        <p:nvSpPr>
          <p:cNvPr id="251" name="Google Shape;251;p77"/>
          <p:cNvSpPr txBox="1">
            <a:spLocks noGrp="1"/>
          </p:cNvSpPr>
          <p:nvPr>
            <p:ph type="title"/>
          </p:nvPr>
        </p:nvSpPr>
        <p:spPr>
          <a:xfrm>
            <a:off x="670392" y="4983480"/>
            <a:ext cx="10909200" cy="1051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2" name="Google Shape;252;p7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7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7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1"/>
        <p:cNvGrpSpPr/>
        <p:nvPr/>
      </p:nvGrpSpPr>
      <p:grpSpPr>
        <a:xfrm>
          <a:off x="0" y="0"/>
          <a:ext cx="0" cy="0"/>
          <a:chOff x="0" y="0"/>
          <a:chExt cx="0" cy="0"/>
        </a:xfrm>
      </p:grpSpPr>
      <p:sp>
        <p:nvSpPr>
          <p:cNvPr id="262" name="Google Shape;262;p29"/>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3" name="Google Shape;263;p29"/>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2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2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2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7"/>
        <p:cNvGrpSpPr/>
        <p:nvPr/>
      </p:nvGrpSpPr>
      <p:grpSpPr>
        <a:xfrm>
          <a:off x="0" y="0"/>
          <a:ext cx="0" cy="0"/>
          <a:chOff x="0" y="0"/>
          <a:chExt cx="0" cy="0"/>
        </a:xfrm>
      </p:grpSpPr>
      <p:sp>
        <p:nvSpPr>
          <p:cNvPr id="268" name="Google Shape;268;p45"/>
          <p:cNvSpPr txBox="1">
            <a:spLocks noGrp="1"/>
          </p:cNvSpPr>
          <p:nvPr>
            <p:ph type="ctrTitle"/>
          </p:nvPr>
        </p:nvSpPr>
        <p:spPr>
          <a:xfrm>
            <a:off x="914171" y="2130425"/>
            <a:ext cx="103605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9" name="Google Shape;269;p45"/>
          <p:cNvSpPr txBox="1">
            <a:spLocks noGrp="1"/>
          </p:cNvSpPr>
          <p:nvPr>
            <p:ph type="subTitle" idx="1"/>
          </p:nvPr>
        </p:nvSpPr>
        <p:spPr>
          <a:xfrm>
            <a:off x="1828343" y="3886200"/>
            <a:ext cx="85323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0" name="Google Shape;270;p4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4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5" name="Google Shape;275;p4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4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4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8"/>
        <p:cNvGrpSpPr/>
        <p:nvPr/>
      </p:nvGrpSpPr>
      <p:grpSpPr>
        <a:xfrm>
          <a:off x="0" y="0"/>
          <a:ext cx="0" cy="0"/>
          <a:chOff x="0" y="0"/>
          <a:chExt cx="0" cy="0"/>
        </a:xfrm>
      </p:grpSpPr>
      <p:sp>
        <p:nvSpPr>
          <p:cNvPr id="279" name="Google Shape;279;p47"/>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0" name="Google Shape;280;p47"/>
          <p:cNvSpPr txBox="1">
            <a:spLocks noGrp="1"/>
          </p:cNvSpPr>
          <p:nvPr>
            <p:ph type="body" idx="1"/>
          </p:nvPr>
        </p:nvSpPr>
        <p:spPr>
          <a:xfrm>
            <a:off x="609447"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1" name="Google Shape;281;p47"/>
          <p:cNvSpPr txBox="1">
            <a:spLocks noGrp="1"/>
          </p:cNvSpPr>
          <p:nvPr>
            <p:ph type="body" idx="2"/>
          </p:nvPr>
        </p:nvSpPr>
        <p:spPr>
          <a:xfrm>
            <a:off x="6196050"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2" name="Google Shape;282;p4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5"/>
        <p:cNvGrpSpPr/>
        <p:nvPr/>
      </p:nvGrpSpPr>
      <p:grpSpPr>
        <a:xfrm>
          <a:off x="0" y="0"/>
          <a:ext cx="0" cy="0"/>
          <a:chOff x="0" y="0"/>
          <a:chExt cx="0" cy="0"/>
        </a:xfrm>
      </p:grpSpPr>
      <p:sp>
        <p:nvSpPr>
          <p:cNvPr id="286" name="Google Shape;286;p4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7" name="Google Shape;287;p48"/>
          <p:cNvSpPr txBox="1">
            <a:spLocks noGrp="1"/>
          </p:cNvSpPr>
          <p:nvPr>
            <p:ph type="body" idx="1"/>
          </p:nvPr>
        </p:nvSpPr>
        <p:spPr>
          <a:xfrm>
            <a:off x="609447" y="1535113"/>
            <a:ext cx="53856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8" name="Google Shape;288;p48"/>
          <p:cNvSpPr txBox="1">
            <a:spLocks noGrp="1"/>
          </p:cNvSpPr>
          <p:nvPr>
            <p:ph type="body" idx="2"/>
          </p:nvPr>
        </p:nvSpPr>
        <p:spPr>
          <a:xfrm>
            <a:off x="609447" y="2174875"/>
            <a:ext cx="53856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9" name="Google Shape;289;p48"/>
          <p:cNvSpPr txBox="1">
            <a:spLocks noGrp="1"/>
          </p:cNvSpPr>
          <p:nvPr>
            <p:ph type="body" idx="3"/>
          </p:nvPr>
        </p:nvSpPr>
        <p:spPr>
          <a:xfrm>
            <a:off x="6191817" y="1535113"/>
            <a:ext cx="53877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0" name="Google Shape;290;p48"/>
          <p:cNvSpPr txBox="1">
            <a:spLocks noGrp="1"/>
          </p:cNvSpPr>
          <p:nvPr>
            <p:ph type="body" idx="4"/>
          </p:nvPr>
        </p:nvSpPr>
        <p:spPr>
          <a:xfrm>
            <a:off x="6191817" y="2174875"/>
            <a:ext cx="53877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1" name="Google Shape;291;p4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2"/>
        <p:cNvGrpSpPr/>
        <p:nvPr/>
      </p:nvGrpSpPr>
      <p:grpSpPr>
        <a:xfrm>
          <a:off x="0" y="0"/>
          <a:ext cx="0" cy="0"/>
          <a:chOff x="0" y="0"/>
          <a:chExt cx="0" cy="0"/>
        </a:xfrm>
      </p:grpSpPr>
      <p:pic>
        <p:nvPicPr>
          <p:cNvPr id="113" name="Google Shape;113;p79"/>
          <p:cNvPicPr preferRelativeResize="0"/>
          <p:nvPr/>
        </p:nvPicPr>
        <p:blipFill rotWithShape="1">
          <a:blip r:embed="rId2">
            <a:alphaModFix/>
          </a:blip>
          <a:srcRect/>
          <a:stretch/>
        </p:blipFill>
        <p:spPr>
          <a:xfrm>
            <a:off x="-21161" y="0"/>
            <a:ext cx="9159874" cy="6858000"/>
          </a:xfrm>
          <a:prstGeom prst="rect">
            <a:avLst/>
          </a:prstGeom>
          <a:noFill/>
          <a:ln>
            <a:noFill/>
          </a:ln>
        </p:spPr>
      </p:pic>
      <p:sp>
        <p:nvSpPr>
          <p:cNvPr id="114" name="Google Shape;114;p79"/>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7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7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4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4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9"/>
        <p:cNvGrpSpPr/>
        <p:nvPr/>
      </p:nvGrpSpPr>
      <p:grpSpPr>
        <a:xfrm>
          <a:off x="0" y="0"/>
          <a:ext cx="0" cy="0"/>
          <a:chOff x="0" y="0"/>
          <a:chExt cx="0" cy="0"/>
        </a:xfrm>
      </p:grpSpPr>
      <p:sp>
        <p:nvSpPr>
          <p:cNvPr id="300" name="Google Shape;300;p5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5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5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3"/>
        <p:cNvGrpSpPr/>
        <p:nvPr/>
      </p:nvGrpSpPr>
      <p:grpSpPr>
        <a:xfrm>
          <a:off x="0" y="0"/>
          <a:ext cx="0" cy="0"/>
          <a:chOff x="0" y="0"/>
          <a:chExt cx="0" cy="0"/>
        </a:xfrm>
      </p:grpSpPr>
      <p:sp>
        <p:nvSpPr>
          <p:cNvPr id="304" name="Google Shape;304;p51"/>
          <p:cNvSpPr txBox="1">
            <a:spLocks noGrp="1"/>
          </p:cNvSpPr>
          <p:nvPr>
            <p:ph type="title"/>
          </p:nvPr>
        </p:nvSpPr>
        <p:spPr>
          <a:xfrm>
            <a:off x="609447" y="273050"/>
            <a:ext cx="40101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5" name="Google Shape;305;p51"/>
          <p:cNvSpPr txBox="1">
            <a:spLocks noGrp="1"/>
          </p:cNvSpPr>
          <p:nvPr>
            <p:ph type="body" idx="1"/>
          </p:nvPr>
        </p:nvSpPr>
        <p:spPr>
          <a:xfrm>
            <a:off x="4765541" y="273050"/>
            <a:ext cx="68139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06" name="Google Shape;306;p51"/>
          <p:cNvSpPr txBox="1">
            <a:spLocks noGrp="1"/>
          </p:cNvSpPr>
          <p:nvPr>
            <p:ph type="body" idx="2"/>
          </p:nvPr>
        </p:nvSpPr>
        <p:spPr>
          <a:xfrm>
            <a:off x="609447" y="1435100"/>
            <a:ext cx="40101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07" name="Google Shape;307;p5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5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0"/>
        <p:cNvGrpSpPr/>
        <p:nvPr/>
      </p:nvGrpSpPr>
      <p:grpSpPr>
        <a:xfrm>
          <a:off x="0" y="0"/>
          <a:ext cx="0" cy="0"/>
          <a:chOff x="0" y="0"/>
          <a:chExt cx="0" cy="0"/>
        </a:xfrm>
      </p:grpSpPr>
      <p:sp>
        <p:nvSpPr>
          <p:cNvPr id="311" name="Google Shape;311;p52"/>
          <p:cNvSpPr txBox="1">
            <a:spLocks noGrp="1"/>
          </p:cNvSpPr>
          <p:nvPr>
            <p:ph type="title"/>
          </p:nvPr>
        </p:nvSpPr>
        <p:spPr>
          <a:xfrm>
            <a:off x="2389120" y="4800600"/>
            <a:ext cx="7313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 name="Google Shape;312;p52"/>
          <p:cNvSpPr>
            <a:spLocks noGrp="1"/>
          </p:cNvSpPr>
          <p:nvPr>
            <p:ph type="pic" idx="2"/>
          </p:nvPr>
        </p:nvSpPr>
        <p:spPr>
          <a:xfrm>
            <a:off x="2389120" y="612775"/>
            <a:ext cx="7313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3" name="Google Shape;313;p52"/>
          <p:cNvSpPr txBox="1">
            <a:spLocks noGrp="1"/>
          </p:cNvSpPr>
          <p:nvPr>
            <p:ph type="body" idx="1"/>
          </p:nvPr>
        </p:nvSpPr>
        <p:spPr>
          <a:xfrm>
            <a:off x="2389120" y="5367338"/>
            <a:ext cx="7313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14" name="Google Shape;314;p5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5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5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9" name="Google Shape;319;p53"/>
          <p:cNvSpPr txBox="1">
            <a:spLocks noGrp="1"/>
          </p:cNvSpPr>
          <p:nvPr>
            <p:ph type="body" idx="1"/>
          </p:nvPr>
        </p:nvSpPr>
        <p:spPr>
          <a:xfrm rot="5400000">
            <a:off x="3831402" y="-1621800"/>
            <a:ext cx="4526100" cy="10970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0" name="Google Shape;320;p5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5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3"/>
        <p:cNvGrpSpPr/>
        <p:nvPr/>
      </p:nvGrpSpPr>
      <p:grpSpPr>
        <a:xfrm>
          <a:off x="0" y="0"/>
          <a:ext cx="0" cy="0"/>
          <a:chOff x="0" y="0"/>
          <a:chExt cx="0" cy="0"/>
        </a:xfrm>
      </p:grpSpPr>
      <p:sp>
        <p:nvSpPr>
          <p:cNvPr id="324" name="Google Shape;324;p54"/>
          <p:cNvSpPr txBox="1">
            <a:spLocks noGrp="1"/>
          </p:cNvSpPr>
          <p:nvPr>
            <p:ph type="title"/>
          </p:nvPr>
        </p:nvSpPr>
        <p:spPr>
          <a:xfrm rot="5400000">
            <a:off x="7282452" y="1829088"/>
            <a:ext cx="5851500" cy="274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5" name="Google Shape;325;p54"/>
          <p:cNvSpPr txBox="1">
            <a:spLocks noGrp="1"/>
          </p:cNvSpPr>
          <p:nvPr>
            <p:ph type="body" idx="1"/>
          </p:nvPr>
        </p:nvSpPr>
        <p:spPr>
          <a:xfrm rot="5400000">
            <a:off x="1695890" y="-811812"/>
            <a:ext cx="5851500" cy="80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6" name="Google Shape;326;p5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5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5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670392" y="4983480"/>
            <a:ext cx="10909200" cy="1051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1" name="Google Shape;331;p5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0"/>
        <p:cNvGrpSpPr/>
        <p:nvPr/>
      </p:nvGrpSpPr>
      <p:grpSpPr>
        <a:xfrm>
          <a:off x="0" y="0"/>
          <a:ext cx="0" cy="0"/>
          <a:chOff x="0" y="0"/>
          <a:chExt cx="0" cy="0"/>
        </a:xfrm>
      </p:grpSpPr>
      <p:sp>
        <p:nvSpPr>
          <p:cNvPr id="341" name="Google Shape;341;p31"/>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2" name="Google Shape;342;p31"/>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3" name="Google Shape;343;p3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3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3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6"/>
        <p:cNvGrpSpPr/>
        <p:nvPr/>
      </p:nvGrpSpPr>
      <p:grpSpPr>
        <a:xfrm>
          <a:off x="0" y="0"/>
          <a:ext cx="0" cy="0"/>
          <a:chOff x="0" y="0"/>
          <a:chExt cx="0" cy="0"/>
        </a:xfrm>
      </p:grpSpPr>
      <p:sp>
        <p:nvSpPr>
          <p:cNvPr id="347" name="Google Shape;347;p34"/>
          <p:cNvSpPr txBox="1">
            <a:spLocks noGrp="1"/>
          </p:cNvSpPr>
          <p:nvPr>
            <p:ph type="ctrTitle"/>
          </p:nvPr>
        </p:nvSpPr>
        <p:spPr>
          <a:xfrm>
            <a:off x="914171" y="2130425"/>
            <a:ext cx="103605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8" name="Google Shape;348;p34"/>
          <p:cNvSpPr txBox="1">
            <a:spLocks noGrp="1"/>
          </p:cNvSpPr>
          <p:nvPr>
            <p:ph type="subTitle" idx="1"/>
          </p:nvPr>
        </p:nvSpPr>
        <p:spPr>
          <a:xfrm>
            <a:off x="1828343" y="3886200"/>
            <a:ext cx="85323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49" name="Google Shape;349;p3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3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3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2"/>
        <p:cNvGrpSpPr/>
        <p:nvPr/>
      </p:nvGrpSpPr>
      <p:grpSpPr>
        <a:xfrm>
          <a:off x="0" y="0"/>
          <a:ext cx="0" cy="0"/>
          <a:chOff x="0" y="0"/>
          <a:chExt cx="0" cy="0"/>
        </a:xfrm>
      </p:grpSpPr>
      <p:pic>
        <p:nvPicPr>
          <p:cNvPr id="353" name="Google Shape;353;p35"/>
          <p:cNvPicPr preferRelativeResize="0"/>
          <p:nvPr/>
        </p:nvPicPr>
        <p:blipFill rotWithShape="1">
          <a:blip r:embed="rId2">
            <a:alphaModFix/>
          </a:blip>
          <a:srcRect/>
          <a:stretch/>
        </p:blipFill>
        <p:spPr>
          <a:xfrm>
            <a:off x="-21161" y="0"/>
            <a:ext cx="9159874" cy="6858000"/>
          </a:xfrm>
          <a:prstGeom prst="rect">
            <a:avLst/>
          </a:prstGeom>
          <a:noFill/>
          <a:ln>
            <a:noFill/>
          </a:ln>
        </p:spPr>
      </p:pic>
      <p:sp>
        <p:nvSpPr>
          <p:cNvPr id="354" name="Google Shape;354;p35"/>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5" name="Google Shape;355;p3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3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
        <p:cNvGrpSpPr/>
        <p:nvPr/>
      </p:nvGrpSpPr>
      <p:grpSpPr>
        <a:xfrm>
          <a:off x="0" y="0"/>
          <a:ext cx="0" cy="0"/>
          <a:chOff x="0" y="0"/>
          <a:chExt cx="0" cy="0"/>
        </a:xfrm>
      </p:grpSpPr>
      <p:sp>
        <p:nvSpPr>
          <p:cNvPr id="119" name="Google Shape;119;p80"/>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80"/>
          <p:cNvSpPr txBox="1">
            <a:spLocks noGrp="1"/>
          </p:cNvSpPr>
          <p:nvPr>
            <p:ph type="body" idx="1"/>
          </p:nvPr>
        </p:nvSpPr>
        <p:spPr>
          <a:xfrm>
            <a:off x="609447"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1" name="Google Shape;121;p80"/>
          <p:cNvSpPr txBox="1">
            <a:spLocks noGrp="1"/>
          </p:cNvSpPr>
          <p:nvPr>
            <p:ph type="body" idx="2"/>
          </p:nvPr>
        </p:nvSpPr>
        <p:spPr>
          <a:xfrm>
            <a:off x="6196050"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2" name="Google Shape;122;p8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8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8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8"/>
        <p:cNvGrpSpPr/>
        <p:nvPr/>
      </p:nvGrpSpPr>
      <p:grpSpPr>
        <a:xfrm>
          <a:off x="0" y="0"/>
          <a:ext cx="0" cy="0"/>
          <a:chOff x="0" y="0"/>
          <a:chExt cx="0" cy="0"/>
        </a:xfrm>
      </p:grpSpPr>
      <p:sp>
        <p:nvSpPr>
          <p:cNvPr id="359" name="Google Shape;359;p36"/>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0" name="Google Shape;360;p36"/>
          <p:cNvSpPr txBox="1">
            <a:spLocks noGrp="1"/>
          </p:cNvSpPr>
          <p:nvPr>
            <p:ph type="body" idx="1"/>
          </p:nvPr>
        </p:nvSpPr>
        <p:spPr>
          <a:xfrm>
            <a:off x="609447"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1" name="Google Shape;361;p36"/>
          <p:cNvSpPr txBox="1">
            <a:spLocks noGrp="1"/>
          </p:cNvSpPr>
          <p:nvPr>
            <p:ph type="body" idx="2"/>
          </p:nvPr>
        </p:nvSpPr>
        <p:spPr>
          <a:xfrm>
            <a:off x="6196050"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2" name="Google Shape;362;p3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3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3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5"/>
        <p:cNvGrpSpPr/>
        <p:nvPr/>
      </p:nvGrpSpPr>
      <p:grpSpPr>
        <a:xfrm>
          <a:off x="0" y="0"/>
          <a:ext cx="0" cy="0"/>
          <a:chOff x="0" y="0"/>
          <a:chExt cx="0" cy="0"/>
        </a:xfrm>
      </p:grpSpPr>
      <p:sp>
        <p:nvSpPr>
          <p:cNvPr id="366" name="Google Shape;366;p37"/>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 name="Google Shape;367;p37"/>
          <p:cNvSpPr txBox="1">
            <a:spLocks noGrp="1"/>
          </p:cNvSpPr>
          <p:nvPr>
            <p:ph type="body" idx="1"/>
          </p:nvPr>
        </p:nvSpPr>
        <p:spPr>
          <a:xfrm>
            <a:off x="609447" y="1535113"/>
            <a:ext cx="53856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68" name="Google Shape;368;p37"/>
          <p:cNvSpPr txBox="1">
            <a:spLocks noGrp="1"/>
          </p:cNvSpPr>
          <p:nvPr>
            <p:ph type="body" idx="2"/>
          </p:nvPr>
        </p:nvSpPr>
        <p:spPr>
          <a:xfrm>
            <a:off x="609447" y="2174875"/>
            <a:ext cx="53856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69" name="Google Shape;369;p37"/>
          <p:cNvSpPr txBox="1">
            <a:spLocks noGrp="1"/>
          </p:cNvSpPr>
          <p:nvPr>
            <p:ph type="body" idx="3"/>
          </p:nvPr>
        </p:nvSpPr>
        <p:spPr>
          <a:xfrm>
            <a:off x="6191817" y="1535113"/>
            <a:ext cx="53877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0" name="Google Shape;370;p37"/>
          <p:cNvSpPr txBox="1">
            <a:spLocks noGrp="1"/>
          </p:cNvSpPr>
          <p:nvPr>
            <p:ph type="body" idx="4"/>
          </p:nvPr>
        </p:nvSpPr>
        <p:spPr>
          <a:xfrm>
            <a:off x="6191817" y="2174875"/>
            <a:ext cx="53877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71" name="Google Shape;371;p3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6" name="Google Shape;376;p3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9"/>
        <p:cNvGrpSpPr/>
        <p:nvPr/>
      </p:nvGrpSpPr>
      <p:grpSpPr>
        <a:xfrm>
          <a:off x="0" y="0"/>
          <a:ext cx="0" cy="0"/>
          <a:chOff x="0" y="0"/>
          <a:chExt cx="0" cy="0"/>
        </a:xfrm>
      </p:grpSpPr>
      <p:sp>
        <p:nvSpPr>
          <p:cNvPr id="380" name="Google Shape;380;p3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609447" y="273050"/>
            <a:ext cx="40101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5" name="Google Shape;385;p40"/>
          <p:cNvSpPr txBox="1">
            <a:spLocks noGrp="1"/>
          </p:cNvSpPr>
          <p:nvPr>
            <p:ph type="body" idx="1"/>
          </p:nvPr>
        </p:nvSpPr>
        <p:spPr>
          <a:xfrm>
            <a:off x="4765541" y="273050"/>
            <a:ext cx="68139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86" name="Google Shape;386;p40"/>
          <p:cNvSpPr txBox="1">
            <a:spLocks noGrp="1"/>
          </p:cNvSpPr>
          <p:nvPr>
            <p:ph type="body" idx="2"/>
          </p:nvPr>
        </p:nvSpPr>
        <p:spPr>
          <a:xfrm>
            <a:off x="609447" y="1435100"/>
            <a:ext cx="40101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87" name="Google Shape;387;p4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0"/>
        <p:cNvGrpSpPr/>
        <p:nvPr/>
      </p:nvGrpSpPr>
      <p:grpSpPr>
        <a:xfrm>
          <a:off x="0" y="0"/>
          <a:ext cx="0" cy="0"/>
          <a:chOff x="0" y="0"/>
          <a:chExt cx="0" cy="0"/>
        </a:xfrm>
      </p:grpSpPr>
      <p:sp>
        <p:nvSpPr>
          <p:cNvPr id="391" name="Google Shape;391;p41"/>
          <p:cNvSpPr txBox="1">
            <a:spLocks noGrp="1"/>
          </p:cNvSpPr>
          <p:nvPr>
            <p:ph type="title"/>
          </p:nvPr>
        </p:nvSpPr>
        <p:spPr>
          <a:xfrm>
            <a:off x="2389120" y="4800600"/>
            <a:ext cx="7313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2" name="Google Shape;392;p41"/>
          <p:cNvSpPr>
            <a:spLocks noGrp="1"/>
          </p:cNvSpPr>
          <p:nvPr>
            <p:ph type="pic" idx="2"/>
          </p:nvPr>
        </p:nvSpPr>
        <p:spPr>
          <a:xfrm>
            <a:off x="2389120" y="612775"/>
            <a:ext cx="7313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93" name="Google Shape;393;p41"/>
          <p:cNvSpPr txBox="1">
            <a:spLocks noGrp="1"/>
          </p:cNvSpPr>
          <p:nvPr>
            <p:ph type="body" idx="1"/>
          </p:nvPr>
        </p:nvSpPr>
        <p:spPr>
          <a:xfrm>
            <a:off x="2389120" y="5367338"/>
            <a:ext cx="7313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94" name="Google Shape;394;p4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7"/>
        <p:cNvGrpSpPr/>
        <p:nvPr/>
      </p:nvGrpSpPr>
      <p:grpSpPr>
        <a:xfrm>
          <a:off x="0" y="0"/>
          <a:ext cx="0" cy="0"/>
          <a:chOff x="0" y="0"/>
          <a:chExt cx="0" cy="0"/>
        </a:xfrm>
      </p:grpSpPr>
      <p:sp>
        <p:nvSpPr>
          <p:cNvPr id="398" name="Google Shape;398;p42"/>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9" name="Google Shape;399;p42"/>
          <p:cNvSpPr txBox="1">
            <a:spLocks noGrp="1"/>
          </p:cNvSpPr>
          <p:nvPr>
            <p:ph type="body" idx="1"/>
          </p:nvPr>
        </p:nvSpPr>
        <p:spPr>
          <a:xfrm rot="5400000">
            <a:off x="3831402" y="-1621800"/>
            <a:ext cx="4526100" cy="10970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0" name="Google Shape;400;p4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4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3"/>
        <p:cNvGrpSpPr/>
        <p:nvPr/>
      </p:nvGrpSpPr>
      <p:grpSpPr>
        <a:xfrm>
          <a:off x="0" y="0"/>
          <a:ext cx="0" cy="0"/>
          <a:chOff x="0" y="0"/>
          <a:chExt cx="0" cy="0"/>
        </a:xfrm>
      </p:grpSpPr>
      <p:sp>
        <p:nvSpPr>
          <p:cNvPr id="404" name="Google Shape;404;p43"/>
          <p:cNvSpPr txBox="1">
            <a:spLocks noGrp="1"/>
          </p:cNvSpPr>
          <p:nvPr>
            <p:ph type="title"/>
          </p:nvPr>
        </p:nvSpPr>
        <p:spPr>
          <a:xfrm rot="5400000">
            <a:off x="7282452" y="1829088"/>
            <a:ext cx="5851500" cy="274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5" name="Google Shape;405;p43"/>
          <p:cNvSpPr txBox="1">
            <a:spLocks noGrp="1"/>
          </p:cNvSpPr>
          <p:nvPr>
            <p:ph type="body" idx="1"/>
          </p:nvPr>
        </p:nvSpPr>
        <p:spPr>
          <a:xfrm rot="5400000">
            <a:off x="1695890" y="-811812"/>
            <a:ext cx="5851500" cy="80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6" name="Google Shape;406;p4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4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4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09"/>
        <p:cNvGrpSpPr/>
        <p:nvPr/>
      </p:nvGrpSpPr>
      <p:grpSpPr>
        <a:xfrm>
          <a:off x="0" y="0"/>
          <a:ext cx="0" cy="0"/>
          <a:chOff x="0" y="0"/>
          <a:chExt cx="0" cy="0"/>
        </a:xfrm>
      </p:grpSpPr>
      <p:sp>
        <p:nvSpPr>
          <p:cNvPr id="410" name="Google Shape;410;p44"/>
          <p:cNvSpPr txBox="1">
            <a:spLocks noGrp="1"/>
          </p:cNvSpPr>
          <p:nvPr>
            <p:ph type="title"/>
          </p:nvPr>
        </p:nvSpPr>
        <p:spPr>
          <a:xfrm>
            <a:off x="670392" y="4983480"/>
            <a:ext cx="10909200" cy="1051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1" name="Google Shape;411;p4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4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2" name="Google Shape;422;p33"/>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3" name="Google Shape;423;p3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3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3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81"/>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81"/>
          <p:cNvSpPr txBox="1">
            <a:spLocks noGrp="1"/>
          </p:cNvSpPr>
          <p:nvPr>
            <p:ph type="body" idx="1"/>
          </p:nvPr>
        </p:nvSpPr>
        <p:spPr>
          <a:xfrm>
            <a:off x="609447" y="1535113"/>
            <a:ext cx="53856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8" name="Google Shape;128;p81"/>
          <p:cNvSpPr txBox="1">
            <a:spLocks noGrp="1"/>
          </p:cNvSpPr>
          <p:nvPr>
            <p:ph type="body" idx="2"/>
          </p:nvPr>
        </p:nvSpPr>
        <p:spPr>
          <a:xfrm>
            <a:off x="609447" y="2174875"/>
            <a:ext cx="53856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9" name="Google Shape;129;p81"/>
          <p:cNvSpPr txBox="1">
            <a:spLocks noGrp="1"/>
          </p:cNvSpPr>
          <p:nvPr>
            <p:ph type="body" idx="3"/>
          </p:nvPr>
        </p:nvSpPr>
        <p:spPr>
          <a:xfrm>
            <a:off x="6191817" y="1535113"/>
            <a:ext cx="53877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0" name="Google Shape;130;p81"/>
          <p:cNvSpPr txBox="1">
            <a:spLocks noGrp="1"/>
          </p:cNvSpPr>
          <p:nvPr>
            <p:ph type="body" idx="4"/>
          </p:nvPr>
        </p:nvSpPr>
        <p:spPr>
          <a:xfrm>
            <a:off x="6191817" y="2174875"/>
            <a:ext cx="53877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1" name="Google Shape;131;p8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8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8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6"/>
        <p:cNvGrpSpPr/>
        <p:nvPr/>
      </p:nvGrpSpPr>
      <p:grpSpPr>
        <a:xfrm>
          <a:off x="0" y="0"/>
          <a:ext cx="0" cy="0"/>
          <a:chOff x="0" y="0"/>
          <a:chExt cx="0" cy="0"/>
        </a:xfrm>
      </p:grpSpPr>
      <p:pic>
        <p:nvPicPr>
          <p:cNvPr id="427" name="Google Shape;427;p56"/>
          <p:cNvPicPr preferRelativeResize="0"/>
          <p:nvPr/>
        </p:nvPicPr>
        <p:blipFill rotWithShape="1">
          <a:blip r:embed="rId2">
            <a:alphaModFix/>
          </a:blip>
          <a:srcRect/>
          <a:stretch/>
        </p:blipFill>
        <p:spPr>
          <a:xfrm>
            <a:off x="0" y="9525"/>
            <a:ext cx="9144000" cy="6854825"/>
          </a:xfrm>
          <a:prstGeom prst="rect">
            <a:avLst/>
          </a:prstGeom>
          <a:noFill/>
          <a:ln>
            <a:noFill/>
          </a:ln>
        </p:spPr>
      </p:pic>
      <p:sp>
        <p:nvSpPr>
          <p:cNvPr id="428" name="Google Shape;428;p56"/>
          <p:cNvSpPr txBox="1">
            <a:spLocks noGrp="1"/>
          </p:cNvSpPr>
          <p:nvPr>
            <p:ph type="ctrTitle"/>
          </p:nvPr>
        </p:nvSpPr>
        <p:spPr>
          <a:xfrm>
            <a:off x="914171" y="2130425"/>
            <a:ext cx="103605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9" name="Google Shape;429;p56"/>
          <p:cNvSpPr txBox="1">
            <a:spLocks noGrp="1"/>
          </p:cNvSpPr>
          <p:nvPr>
            <p:ph type="subTitle" idx="1"/>
          </p:nvPr>
        </p:nvSpPr>
        <p:spPr>
          <a:xfrm>
            <a:off x="1828343" y="3886200"/>
            <a:ext cx="85323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30" name="Google Shape;430;p5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3"/>
        <p:cNvGrpSpPr/>
        <p:nvPr/>
      </p:nvGrpSpPr>
      <p:grpSpPr>
        <a:xfrm>
          <a:off x="0" y="0"/>
          <a:ext cx="0" cy="0"/>
          <a:chOff x="0" y="0"/>
          <a:chExt cx="0" cy="0"/>
        </a:xfrm>
      </p:grpSpPr>
      <p:pic>
        <p:nvPicPr>
          <p:cNvPr id="434" name="Google Shape;434;p57"/>
          <p:cNvPicPr preferRelativeResize="0"/>
          <p:nvPr/>
        </p:nvPicPr>
        <p:blipFill rotWithShape="1">
          <a:blip r:embed="rId2">
            <a:alphaModFix/>
          </a:blip>
          <a:srcRect/>
          <a:stretch/>
        </p:blipFill>
        <p:spPr>
          <a:xfrm>
            <a:off x="-21161" y="0"/>
            <a:ext cx="9159874" cy="6858000"/>
          </a:xfrm>
          <a:prstGeom prst="rect">
            <a:avLst/>
          </a:prstGeom>
          <a:noFill/>
          <a:ln>
            <a:noFill/>
          </a:ln>
        </p:spPr>
      </p:pic>
      <p:sp>
        <p:nvSpPr>
          <p:cNvPr id="435" name="Google Shape;435;p57"/>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6" name="Google Shape;436;p57"/>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57"/>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57"/>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9"/>
        <p:cNvGrpSpPr/>
        <p:nvPr/>
      </p:nvGrpSpPr>
      <p:grpSpPr>
        <a:xfrm>
          <a:off x="0" y="0"/>
          <a:ext cx="0" cy="0"/>
          <a:chOff x="0" y="0"/>
          <a:chExt cx="0" cy="0"/>
        </a:xfrm>
      </p:grpSpPr>
      <p:sp>
        <p:nvSpPr>
          <p:cNvPr id="440" name="Google Shape;440;p5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1" name="Google Shape;441;p58"/>
          <p:cNvSpPr txBox="1">
            <a:spLocks noGrp="1"/>
          </p:cNvSpPr>
          <p:nvPr>
            <p:ph type="body" idx="1"/>
          </p:nvPr>
        </p:nvSpPr>
        <p:spPr>
          <a:xfrm>
            <a:off x="609447"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2" name="Google Shape;442;p58"/>
          <p:cNvSpPr txBox="1">
            <a:spLocks noGrp="1"/>
          </p:cNvSpPr>
          <p:nvPr>
            <p:ph type="body" idx="2"/>
          </p:nvPr>
        </p:nvSpPr>
        <p:spPr>
          <a:xfrm>
            <a:off x="6196050" y="1600200"/>
            <a:ext cx="53835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3" name="Google Shape;443;p5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5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5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6"/>
        <p:cNvGrpSpPr/>
        <p:nvPr/>
      </p:nvGrpSpPr>
      <p:grpSpPr>
        <a:xfrm>
          <a:off x="0" y="0"/>
          <a:ext cx="0" cy="0"/>
          <a:chOff x="0" y="0"/>
          <a:chExt cx="0" cy="0"/>
        </a:xfrm>
      </p:grpSpPr>
      <p:sp>
        <p:nvSpPr>
          <p:cNvPr id="447" name="Google Shape;447;p59"/>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8" name="Google Shape;448;p59"/>
          <p:cNvSpPr txBox="1">
            <a:spLocks noGrp="1"/>
          </p:cNvSpPr>
          <p:nvPr>
            <p:ph type="body" idx="1"/>
          </p:nvPr>
        </p:nvSpPr>
        <p:spPr>
          <a:xfrm>
            <a:off x="609447" y="1535113"/>
            <a:ext cx="53856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9" name="Google Shape;449;p59"/>
          <p:cNvSpPr txBox="1">
            <a:spLocks noGrp="1"/>
          </p:cNvSpPr>
          <p:nvPr>
            <p:ph type="body" idx="2"/>
          </p:nvPr>
        </p:nvSpPr>
        <p:spPr>
          <a:xfrm>
            <a:off x="609447" y="2174875"/>
            <a:ext cx="53856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0" name="Google Shape;450;p59"/>
          <p:cNvSpPr txBox="1">
            <a:spLocks noGrp="1"/>
          </p:cNvSpPr>
          <p:nvPr>
            <p:ph type="body" idx="3"/>
          </p:nvPr>
        </p:nvSpPr>
        <p:spPr>
          <a:xfrm>
            <a:off x="6191817" y="1535113"/>
            <a:ext cx="53877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1" name="Google Shape;451;p59"/>
          <p:cNvSpPr txBox="1">
            <a:spLocks noGrp="1"/>
          </p:cNvSpPr>
          <p:nvPr>
            <p:ph type="body" idx="4"/>
          </p:nvPr>
        </p:nvSpPr>
        <p:spPr>
          <a:xfrm>
            <a:off x="6191817" y="2174875"/>
            <a:ext cx="53877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2" name="Google Shape;452;p59"/>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59"/>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59"/>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5"/>
        <p:cNvGrpSpPr/>
        <p:nvPr/>
      </p:nvGrpSpPr>
      <p:grpSpPr>
        <a:xfrm>
          <a:off x="0" y="0"/>
          <a:ext cx="0" cy="0"/>
          <a:chOff x="0" y="0"/>
          <a:chExt cx="0" cy="0"/>
        </a:xfrm>
      </p:grpSpPr>
      <p:sp>
        <p:nvSpPr>
          <p:cNvPr id="456" name="Google Shape;456;p60"/>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7" name="Google Shape;457;p6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6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6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0"/>
        <p:cNvGrpSpPr/>
        <p:nvPr/>
      </p:nvGrpSpPr>
      <p:grpSpPr>
        <a:xfrm>
          <a:off x="0" y="0"/>
          <a:ext cx="0" cy="0"/>
          <a:chOff x="0" y="0"/>
          <a:chExt cx="0" cy="0"/>
        </a:xfrm>
      </p:grpSpPr>
      <p:sp>
        <p:nvSpPr>
          <p:cNvPr id="461" name="Google Shape;461;p61"/>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61"/>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61"/>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609447" y="273050"/>
            <a:ext cx="40101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6" name="Google Shape;466;p62"/>
          <p:cNvSpPr txBox="1">
            <a:spLocks noGrp="1"/>
          </p:cNvSpPr>
          <p:nvPr>
            <p:ph type="body" idx="1"/>
          </p:nvPr>
        </p:nvSpPr>
        <p:spPr>
          <a:xfrm>
            <a:off x="4765541" y="273050"/>
            <a:ext cx="68139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67" name="Google Shape;467;p62"/>
          <p:cNvSpPr txBox="1">
            <a:spLocks noGrp="1"/>
          </p:cNvSpPr>
          <p:nvPr>
            <p:ph type="body" idx="2"/>
          </p:nvPr>
        </p:nvSpPr>
        <p:spPr>
          <a:xfrm>
            <a:off x="609447" y="1435100"/>
            <a:ext cx="40101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68" name="Google Shape;468;p6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6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6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1"/>
        <p:cNvGrpSpPr/>
        <p:nvPr/>
      </p:nvGrpSpPr>
      <p:grpSpPr>
        <a:xfrm>
          <a:off x="0" y="0"/>
          <a:ext cx="0" cy="0"/>
          <a:chOff x="0" y="0"/>
          <a:chExt cx="0" cy="0"/>
        </a:xfrm>
      </p:grpSpPr>
      <p:sp>
        <p:nvSpPr>
          <p:cNvPr id="472" name="Google Shape;472;p63"/>
          <p:cNvSpPr txBox="1">
            <a:spLocks noGrp="1"/>
          </p:cNvSpPr>
          <p:nvPr>
            <p:ph type="title"/>
          </p:nvPr>
        </p:nvSpPr>
        <p:spPr>
          <a:xfrm>
            <a:off x="2389120" y="4800600"/>
            <a:ext cx="7313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3" name="Google Shape;473;p63"/>
          <p:cNvSpPr>
            <a:spLocks noGrp="1"/>
          </p:cNvSpPr>
          <p:nvPr>
            <p:ph type="pic" idx="2"/>
          </p:nvPr>
        </p:nvSpPr>
        <p:spPr>
          <a:xfrm>
            <a:off x="2389120" y="612775"/>
            <a:ext cx="7313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4" name="Google Shape;474;p63"/>
          <p:cNvSpPr txBox="1">
            <a:spLocks noGrp="1"/>
          </p:cNvSpPr>
          <p:nvPr>
            <p:ph type="body" idx="1"/>
          </p:nvPr>
        </p:nvSpPr>
        <p:spPr>
          <a:xfrm>
            <a:off x="2389120" y="5367338"/>
            <a:ext cx="7313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75" name="Google Shape;475;p6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6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6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8"/>
        <p:cNvGrpSpPr/>
        <p:nvPr/>
      </p:nvGrpSpPr>
      <p:grpSpPr>
        <a:xfrm>
          <a:off x="0" y="0"/>
          <a:ext cx="0" cy="0"/>
          <a:chOff x="0" y="0"/>
          <a:chExt cx="0" cy="0"/>
        </a:xfrm>
      </p:grpSpPr>
      <p:sp>
        <p:nvSpPr>
          <p:cNvPr id="479" name="Google Shape;479;p64"/>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64"/>
          <p:cNvSpPr txBox="1">
            <a:spLocks noGrp="1"/>
          </p:cNvSpPr>
          <p:nvPr>
            <p:ph type="body" idx="1"/>
          </p:nvPr>
        </p:nvSpPr>
        <p:spPr>
          <a:xfrm rot="5400000">
            <a:off x="3831402" y="-1621800"/>
            <a:ext cx="4526100" cy="10970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1" name="Google Shape;481;p6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6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6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84"/>
        <p:cNvGrpSpPr/>
        <p:nvPr/>
      </p:nvGrpSpPr>
      <p:grpSpPr>
        <a:xfrm>
          <a:off x="0" y="0"/>
          <a:ext cx="0" cy="0"/>
          <a:chOff x="0" y="0"/>
          <a:chExt cx="0" cy="0"/>
        </a:xfrm>
      </p:grpSpPr>
      <p:sp>
        <p:nvSpPr>
          <p:cNvPr id="485" name="Google Shape;485;p65"/>
          <p:cNvSpPr txBox="1">
            <a:spLocks noGrp="1"/>
          </p:cNvSpPr>
          <p:nvPr>
            <p:ph type="title"/>
          </p:nvPr>
        </p:nvSpPr>
        <p:spPr>
          <a:xfrm rot="5400000">
            <a:off x="7282452" y="1829088"/>
            <a:ext cx="5851500" cy="274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6" name="Google Shape;486;p65"/>
          <p:cNvSpPr txBox="1">
            <a:spLocks noGrp="1"/>
          </p:cNvSpPr>
          <p:nvPr>
            <p:ph type="body" idx="1"/>
          </p:nvPr>
        </p:nvSpPr>
        <p:spPr>
          <a:xfrm rot="5400000">
            <a:off x="1695890" y="-811812"/>
            <a:ext cx="5851500" cy="80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7" name="Google Shape;487;p6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6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6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82"/>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8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8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8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0"/>
        <p:cNvGrpSpPr/>
        <p:nvPr/>
      </p:nvGrpSpPr>
      <p:grpSpPr>
        <a:xfrm>
          <a:off x="0" y="0"/>
          <a:ext cx="0" cy="0"/>
          <a:chOff x="0" y="0"/>
          <a:chExt cx="0" cy="0"/>
        </a:xfrm>
      </p:grpSpPr>
      <p:sp>
        <p:nvSpPr>
          <p:cNvPr id="491" name="Google Shape;491;p66"/>
          <p:cNvSpPr txBox="1">
            <a:spLocks noGrp="1"/>
          </p:cNvSpPr>
          <p:nvPr>
            <p:ph type="title"/>
          </p:nvPr>
        </p:nvSpPr>
        <p:spPr>
          <a:xfrm>
            <a:off x="670392" y="4983480"/>
            <a:ext cx="10909200" cy="1051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2" name="Google Shape;492;p6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6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6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p8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8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84"/>
          <p:cNvSpPr txBox="1">
            <a:spLocks noGrp="1"/>
          </p:cNvSpPr>
          <p:nvPr>
            <p:ph type="title"/>
          </p:nvPr>
        </p:nvSpPr>
        <p:spPr>
          <a:xfrm>
            <a:off x="609447" y="273050"/>
            <a:ext cx="40101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 name="Google Shape;145;p84"/>
          <p:cNvSpPr txBox="1">
            <a:spLocks noGrp="1"/>
          </p:cNvSpPr>
          <p:nvPr>
            <p:ph type="body" idx="1"/>
          </p:nvPr>
        </p:nvSpPr>
        <p:spPr>
          <a:xfrm>
            <a:off x="4765541" y="273050"/>
            <a:ext cx="68139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46" name="Google Shape;146;p84"/>
          <p:cNvSpPr txBox="1">
            <a:spLocks noGrp="1"/>
          </p:cNvSpPr>
          <p:nvPr>
            <p:ph type="body" idx="2"/>
          </p:nvPr>
        </p:nvSpPr>
        <p:spPr>
          <a:xfrm>
            <a:off x="609447" y="1435100"/>
            <a:ext cx="40101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7" name="Google Shape;147;p84"/>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84"/>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84"/>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85"/>
          <p:cNvSpPr txBox="1">
            <a:spLocks noGrp="1"/>
          </p:cNvSpPr>
          <p:nvPr>
            <p:ph type="title"/>
          </p:nvPr>
        </p:nvSpPr>
        <p:spPr>
          <a:xfrm>
            <a:off x="2389120" y="4800600"/>
            <a:ext cx="7313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85"/>
          <p:cNvSpPr>
            <a:spLocks noGrp="1"/>
          </p:cNvSpPr>
          <p:nvPr>
            <p:ph type="pic" idx="2"/>
          </p:nvPr>
        </p:nvSpPr>
        <p:spPr>
          <a:xfrm>
            <a:off x="2389120" y="612775"/>
            <a:ext cx="7313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85"/>
          <p:cNvSpPr txBox="1">
            <a:spLocks noGrp="1"/>
          </p:cNvSpPr>
          <p:nvPr>
            <p:ph type="body" idx="1"/>
          </p:nvPr>
        </p:nvSpPr>
        <p:spPr>
          <a:xfrm>
            <a:off x="2389120" y="5367338"/>
            <a:ext cx="7313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4" name="Google Shape;154;p85"/>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85"/>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85"/>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5" name="Google Shape;95;p23"/>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23"/>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3"/>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3"/>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6" name="Google Shape;176;p26"/>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Google Shape;177;p26"/>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Google Shape;178;p26"/>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26"/>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2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7" name="Google Shape;257;p28"/>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28"/>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28"/>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28"/>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6" name="Google Shape;336;p30"/>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Google Shape;337;p30"/>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8" name="Google Shape;338;p30"/>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 name="Google Shape;339;p30"/>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
        <p:cNvGrpSpPr/>
        <p:nvPr/>
      </p:nvGrpSpPr>
      <p:grpSpPr>
        <a:xfrm>
          <a:off x="0" y="0"/>
          <a:ext cx="0" cy="0"/>
          <a:chOff x="0" y="0"/>
          <a:chExt cx="0" cy="0"/>
        </a:xfrm>
      </p:grpSpPr>
      <p:sp>
        <p:nvSpPr>
          <p:cNvPr id="415" name="Google Shape;415;p32"/>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16" name="Google Shape;416;p32"/>
          <p:cNvSpPr txBox="1">
            <a:spLocks noGrp="1"/>
          </p:cNvSpPr>
          <p:nvPr>
            <p:ph type="body" idx="1"/>
          </p:nvPr>
        </p:nvSpPr>
        <p:spPr>
          <a:xfrm>
            <a:off x="609447" y="1600200"/>
            <a:ext cx="109701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7" name="Google Shape;417;p32"/>
          <p:cNvSpPr txBox="1">
            <a:spLocks noGrp="1"/>
          </p:cNvSpPr>
          <p:nvPr>
            <p:ph type="dt" idx="10"/>
          </p:nvPr>
        </p:nvSpPr>
        <p:spPr>
          <a:xfrm>
            <a:off x="609447" y="6356350"/>
            <a:ext cx="28440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8" name="Google Shape;418;p32"/>
          <p:cNvSpPr txBox="1">
            <a:spLocks noGrp="1"/>
          </p:cNvSpPr>
          <p:nvPr>
            <p:ph type="ftr" idx="11"/>
          </p:nvPr>
        </p:nvSpPr>
        <p:spPr>
          <a:xfrm>
            <a:off x="4164558" y="6356350"/>
            <a:ext cx="3859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9" name="Google Shape;419;p32"/>
          <p:cNvSpPr txBox="1">
            <a:spLocks noGrp="1"/>
          </p:cNvSpPr>
          <p:nvPr>
            <p:ph type="sldNum" idx="12"/>
          </p:nvPr>
        </p:nvSpPr>
        <p:spPr>
          <a:xfrm>
            <a:off x="8735414" y="6356350"/>
            <a:ext cx="2844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mailto:enna_lam@nparks.gov.sg"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mailto:enna_lam@nparks.gov.sg"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nparks.gov.sg" TargetMode="External"/><Relationship Id="rId7" Type="http://schemas.openxmlformats.org/officeDocument/2006/relationships/hyperlink" Target="https://www.youtube.com/NParksSG"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hyperlink" Target="https://florafaunaweb.nparks.gov.sg/" TargetMode="External"/><Relationship Id="rId5" Type="http://schemas.openxmlformats.org/officeDocument/2006/relationships/hyperlink" Target="https://www.nparks.gov.sg/everychildaseed" TargetMode="External"/><Relationship Id="rId4" Type="http://schemas.openxmlformats.org/officeDocument/2006/relationships/hyperlink" Target="https://www.nparks.gov.sg/learning" TargetMode="Externa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go.gov.sg/watchcityinnat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mailto:enna_lam@nparks.gov.sg"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6x0IZfoz9yo" TargetMode="External"/><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nparks.gov.sg/everychildase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2" name="Google Shape;502;p1" descr="A close up of a sign&#10;&#10;Description automatically generated"/>
          <p:cNvPicPr preferRelativeResize="0"/>
          <p:nvPr/>
        </p:nvPicPr>
        <p:blipFill rotWithShape="1">
          <a:blip r:embed="rId3">
            <a:alphaModFix/>
          </a:blip>
          <a:srcRect/>
          <a:stretch/>
        </p:blipFill>
        <p:spPr>
          <a:xfrm>
            <a:off x="1696291" y="3619773"/>
            <a:ext cx="1295400" cy="1403350"/>
          </a:xfrm>
          <a:prstGeom prst="rect">
            <a:avLst/>
          </a:prstGeom>
          <a:noFill/>
          <a:ln>
            <a:noFill/>
          </a:ln>
        </p:spPr>
      </p:pic>
      <p:sp>
        <p:nvSpPr>
          <p:cNvPr id="11" name="Title 1"/>
          <p:cNvSpPr>
            <a:spLocks noGrp="1"/>
          </p:cNvSpPr>
          <p:nvPr>
            <p:ph type="title"/>
          </p:nvPr>
        </p:nvSpPr>
        <p:spPr>
          <a:xfrm>
            <a:off x="609447" y="2198688"/>
            <a:ext cx="10970100" cy="1143000"/>
          </a:xfrm>
        </p:spPr>
        <p:txBody>
          <a:bodyPr rtlCol="0">
            <a:normAutofit/>
          </a:bodyPr>
          <a:lstStyle/>
          <a:p>
            <a:pPr lvl="0"/>
            <a:r>
              <a:rPr lang="en-GB" sz="5200" b="1" dirty="0">
                <a:solidFill>
                  <a:schemeClr val="tx1"/>
                </a:solidFill>
                <a:latin typeface="Futura Md BT"/>
                <a:cs typeface="Futura Md BT"/>
              </a:rPr>
              <a:t>Every Child A Seed</a:t>
            </a:r>
            <a:r>
              <a:rPr lang="en-GB" sz="5200" b="1" dirty="0">
                <a:solidFill>
                  <a:schemeClr val="tx1"/>
                </a:solidFill>
              </a:rPr>
              <a:t> </a:t>
            </a:r>
            <a:endParaRPr lang="en-GB" sz="5200" dirty="0">
              <a:solidFill>
                <a:schemeClr val="tx1"/>
              </a:solidFill>
              <a:latin typeface="Futura Md BT" panose="020B0802020204020204" pitchFamily="34" charset="0"/>
              <a:ea typeface="+mj-ea"/>
              <a:cs typeface="+mj-cs"/>
            </a:endParaRPr>
          </a:p>
        </p:txBody>
      </p:sp>
      <p:pic>
        <p:nvPicPr>
          <p:cNvPr id="21" name="Picture 2" descr="C:\Users\usetyp\Desktop\A4 Landscape_Medows template.png">
            <a:extLst>
              <a:ext uri="{FF2B5EF4-FFF2-40B4-BE49-F238E27FC236}">
                <a16:creationId xmlns:a16="http://schemas.microsoft.com/office/drawing/2014/main" id="{BE91CF94-D6DF-4295-A238-AF8493D3B1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9" r="41158" b="39255"/>
          <a:stretch/>
        </p:blipFill>
        <p:spPr bwMode="auto">
          <a:xfrm>
            <a:off x="-1" y="5301208"/>
            <a:ext cx="12188825" cy="15567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25D4FA7-C1F1-134F-633E-00044646D80F}"/>
              </a:ext>
            </a:extLst>
          </p:cNvPr>
          <p:cNvGrpSpPr/>
          <p:nvPr/>
        </p:nvGrpSpPr>
        <p:grpSpPr>
          <a:xfrm>
            <a:off x="7051130" y="3727674"/>
            <a:ext cx="4064545" cy="1505953"/>
            <a:chOff x="7051130" y="3727674"/>
            <a:chExt cx="4064545" cy="1505953"/>
          </a:xfrm>
        </p:grpSpPr>
        <p:pic>
          <p:nvPicPr>
            <p:cNvPr id="501" name="Google Shape;501;p1"/>
            <p:cNvPicPr preferRelativeResize="0"/>
            <p:nvPr/>
          </p:nvPicPr>
          <p:blipFill rotWithShape="1">
            <a:blip r:embed="rId5">
              <a:alphaModFix/>
            </a:blip>
            <a:srcRect/>
            <a:stretch/>
          </p:blipFill>
          <p:spPr>
            <a:xfrm>
              <a:off x="7051130" y="3896951"/>
              <a:ext cx="2020992" cy="1336676"/>
            </a:xfrm>
            <a:prstGeom prst="rect">
              <a:avLst/>
            </a:prstGeom>
            <a:noFill/>
            <a:ln>
              <a:noFill/>
            </a:ln>
          </p:spPr>
        </p:pic>
        <p:sp>
          <p:nvSpPr>
            <p:cNvPr id="2" name="TextBox 1">
              <a:extLst>
                <a:ext uri="{FF2B5EF4-FFF2-40B4-BE49-F238E27FC236}">
                  <a16:creationId xmlns:a16="http://schemas.microsoft.com/office/drawing/2014/main" id="{5E1EDB83-228B-4067-8918-BD0A47C2FBF0}"/>
                </a:ext>
              </a:extLst>
            </p:cNvPr>
            <p:cNvSpPr txBox="1"/>
            <p:nvPr/>
          </p:nvSpPr>
          <p:spPr>
            <a:xfrm>
              <a:off x="7272819" y="3727674"/>
              <a:ext cx="1799303" cy="338554"/>
            </a:xfrm>
            <a:prstGeom prst="rect">
              <a:avLst/>
            </a:prstGeom>
            <a:noFill/>
          </p:spPr>
          <p:txBody>
            <a:bodyPr wrap="square" rtlCol="0">
              <a:spAutoFit/>
            </a:bodyPr>
            <a:lstStyle/>
            <a:p>
              <a:r>
                <a:rPr lang="en-US" sz="1600" dirty="0">
                  <a:latin typeface="Futura Lt BT" panose="020B0402020204020303" pitchFamily="34" charset="0"/>
                </a:rPr>
                <a:t>Supported by</a:t>
              </a:r>
              <a:endParaRPr lang="en-SG" sz="1600" dirty="0">
                <a:latin typeface="Futura Lt BT" panose="020B0402020204020303" pitchFamily="34" charset="0"/>
              </a:endParaRPr>
            </a:p>
          </p:txBody>
        </p:sp>
        <p:pic>
          <p:nvPicPr>
            <p:cNvPr id="4" name="Picture 3">
              <a:extLst>
                <a:ext uri="{FF2B5EF4-FFF2-40B4-BE49-F238E27FC236}">
                  <a16:creationId xmlns:a16="http://schemas.microsoft.com/office/drawing/2014/main" id="{418AA2D7-5FC4-F6B3-F535-672DDA6D671F}"/>
                </a:ext>
              </a:extLst>
            </p:cNvPr>
            <p:cNvPicPr>
              <a:picLocks noChangeAspect="1"/>
            </p:cNvPicPr>
            <p:nvPr/>
          </p:nvPicPr>
          <p:blipFill>
            <a:blip r:embed="rId6"/>
            <a:stretch>
              <a:fillRect/>
            </a:stretch>
          </p:blipFill>
          <p:spPr>
            <a:xfrm>
              <a:off x="9301517" y="4268493"/>
              <a:ext cx="1814158" cy="61635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10"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sz="4000" dirty="0">
                <a:solidFill>
                  <a:schemeClr val="tx1"/>
                </a:solidFill>
                <a:latin typeface="Futura Md BT" panose="020B0802020204020204" pitchFamily="34" charset="0"/>
              </a:rPr>
              <a:t>Supporting resources: </a:t>
            </a:r>
            <a:br>
              <a:rPr lang="en-GB" sz="4000" dirty="0">
                <a:solidFill>
                  <a:schemeClr val="tx1"/>
                </a:solidFill>
                <a:latin typeface="Futura Md BT" panose="020B0802020204020204" pitchFamily="34" charset="0"/>
              </a:rPr>
            </a:br>
            <a:r>
              <a:rPr lang="en-GB" sz="4000" dirty="0">
                <a:solidFill>
                  <a:schemeClr val="tx1"/>
                </a:solidFill>
                <a:latin typeface="Futura Md BT" panose="020B0802020204020204" pitchFamily="34" charset="0"/>
              </a:rPr>
              <a:t>Lesson Plan 1, </a:t>
            </a:r>
            <a:r>
              <a:rPr lang="en-GB" sz="4000" dirty="0" err="1">
                <a:solidFill>
                  <a:schemeClr val="tx1"/>
                </a:solidFill>
                <a:latin typeface="Futura Md BT" panose="020B0802020204020204" pitchFamily="34" charset="0"/>
              </a:rPr>
              <a:t>Powerpoint</a:t>
            </a:r>
            <a:r>
              <a:rPr lang="en-GB" sz="4000" dirty="0">
                <a:solidFill>
                  <a:schemeClr val="tx1"/>
                </a:solidFill>
                <a:latin typeface="Futura Md BT" panose="020B0802020204020204" pitchFamily="34" charset="0"/>
              </a:rPr>
              <a:t> Slides &amp; Activity Sheets</a:t>
            </a:r>
            <a:endParaRPr lang="en-GB" sz="4000" i="1" dirty="0">
              <a:solidFill>
                <a:schemeClr val="tx1"/>
              </a:solidFill>
              <a:latin typeface="Futura Lt BT" panose="020B0402020204020303" pitchFamily="34" charset="0"/>
            </a:endParaRPr>
          </a:p>
        </p:txBody>
      </p:sp>
      <p:sp>
        <p:nvSpPr>
          <p:cNvPr id="605" name="Google Shape;605;p11"/>
          <p:cNvSpPr txBox="1"/>
          <p:nvPr/>
        </p:nvSpPr>
        <p:spPr>
          <a:xfrm>
            <a:off x="814713" y="1412875"/>
            <a:ext cx="9886500" cy="3816300"/>
          </a:xfrm>
          <a:prstGeom prst="rect">
            <a:avLst/>
          </a:prstGeom>
          <a:noFill/>
          <a:ln>
            <a:noFill/>
          </a:ln>
        </p:spPr>
        <p:txBody>
          <a:bodyPr spcFirstLastPara="1" wrap="square" lIns="91425" tIns="45700" rIns="91425" bIns="45700" anchor="t" anchorCtr="0">
            <a:noAutofit/>
          </a:bodyPr>
          <a:lstStyle/>
          <a:p>
            <a:pPr marL="265113" marR="0" lvl="0" indent="-265113" algn="ctr" rtl="0">
              <a:spcBef>
                <a:spcPts val="0"/>
              </a:spcBef>
              <a:spcAft>
                <a:spcPts val="0"/>
              </a:spcAft>
              <a:buNone/>
            </a:pPr>
            <a:endParaRPr sz="2000">
              <a:solidFill>
                <a:schemeClr val="dk1"/>
              </a:solidFill>
              <a:latin typeface="Calibri"/>
              <a:ea typeface="Calibri"/>
              <a:cs typeface="Calibri"/>
              <a:sym typeface="Calibri"/>
            </a:endParaRPr>
          </a:p>
        </p:txBody>
      </p:sp>
      <p:sp>
        <p:nvSpPr>
          <p:cNvPr id="8" name="Google Shape;532;p4"/>
          <p:cNvSpPr txBox="1">
            <a:spLocks/>
          </p:cNvSpPr>
          <p:nvPr/>
        </p:nvSpPr>
        <p:spPr>
          <a:xfrm>
            <a:off x="634619" y="1581140"/>
            <a:ext cx="10970100" cy="22138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30000"/>
              </a:lnSpc>
              <a:defRPr/>
            </a:pPr>
            <a:r>
              <a:rPr lang="en-GB" sz="2000" dirty="0">
                <a:solidFill>
                  <a:schemeClr val="tx1"/>
                </a:solidFill>
                <a:latin typeface="Futura Md BT" panose="020B0802020204020204" pitchFamily="34" charset="0"/>
              </a:rPr>
              <a:t>Learning objectives: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Appreciate the importance of plants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Understand why plants are classified as living things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Identify the different parts and their functions</a:t>
            </a:r>
          </a:p>
          <a:p>
            <a:pPr marL="342900" indent="-342900" algn="l">
              <a:lnSpc>
                <a:spcPct val="130000"/>
              </a:lnSpc>
              <a:buFont typeface="Arial"/>
              <a:buChar char="•"/>
              <a:defRPr/>
            </a:pPr>
            <a:endParaRPr lang="en-GB" sz="2000" dirty="0">
              <a:solidFill>
                <a:schemeClr val="tx1"/>
              </a:solidFill>
              <a:latin typeface="Futura Md BT" panose="020B0802020204020204" pitchFamily="34" charset="0"/>
            </a:endParaRPr>
          </a:p>
        </p:txBody>
      </p:sp>
      <p:pic>
        <p:nvPicPr>
          <p:cNvPr id="3" name="Picture 2" descr="Screenshot 2021-06-01 at 3.10.49 PM.png"/>
          <p:cNvPicPr>
            <a:picLocks noChangeAspect="1"/>
          </p:cNvPicPr>
          <p:nvPr/>
        </p:nvPicPr>
        <p:blipFill rotWithShape="1">
          <a:blip r:embed="rId3">
            <a:extLst>
              <a:ext uri="{28A0092B-C50C-407E-A947-70E740481C1C}">
                <a14:useLocalDpi xmlns:a14="http://schemas.microsoft.com/office/drawing/2010/main" val="0"/>
              </a:ext>
            </a:extLst>
          </a:blip>
          <a:srcRect t="5625" b="5538"/>
          <a:stretch/>
        </p:blipFill>
        <p:spPr>
          <a:xfrm>
            <a:off x="3238289" y="3934643"/>
            <a:ext cx="2881380" cy="1599828"/>
          </a:xfrm>
          <a:prstGeom prst="rect">
            <a:avLst/>
          </a:prstGeom>
          <a:ln>
            <a:solidFill>
              <a:schemeClr val="tx1"/>
            </a:solidFill>
          </a:ln>
        </p:spPr>
      </p:pic>
      <p:pic>
        <p:nvPicPr>
          <p:cNvPr id="4" name="Picture 3" descr="Screenshot 2021-06-01 at 3.11.21 PM.png"/>
          <p:cNvPicPr>
            <a:picLocks noChangeAspect="1"/>
          </p:cNvPicPr>
          <p:nvPr/>
        </p:nvPicPr>
        <p:blipFill rotWithShape="1">
          <a:blip r:embed="rId4">
            <a:extLst>
              <a:ext uri="{28A0092B-C50C-407E-A947-70E740481C1C}">
                <a14:useLocalDpi xmlns:a14="http://schemas.microsoft.com/office/drawing/2010/main" val="0"/>
              </a:ext>
            </a:extLst>
          </a:blip>
          <a:srcRect t="5391" b="5773"/>
          <a:stretch/>
        </p:blipFill>
        <p:spPr>
          <a:xfrm>
            <a:off x="6296485" y="3934643"/>
            <a:ext cx="2881380" cy="1599829"/>
          </a:xfrm>
          <a:prstGeom prst="rect">
            <a:avLst/>
          </a:prstGeom>
          <a:ln>
            <a:solidFill>
              <a:schemeClr val="tx1"/>
            </a:solidFill>
          </a:ln>
        </p:spPr>
      </p:pic>
      <p:pic>
        <p:nvPicPr>
          <p:cNvPr id="5" name="Picture 4">
            <a:extLst>
              <a:ext uri="{FF2B5EF4-FFF2-40B4-BE49-F238E27FC236}">
                <a16:creationId xmlns:a16="http://schemas.microsoft.com/office/drawing/2014/main" id="{C65CACA5-A670-40D9-A96D-F3826FDD7602}"/>
              </a:ext>
            </a:extLst>
          </p:cNvPr>
          <p:cNvPicPr>
            <a:picLocks noChangeAspect="1"/>
          </p:cNvPicPr>
          <p:nvPr/>
        </p:nvPicPr>
        <p:blipFill>
          <a:blip r:embed="rId5"/>
          <a:stretch>
            <a:fillRect/>
          </a:stretch>
        </p:blipFill>
        <p:spPr>
          <a:xfrm>
            <a:off x="9440139" y="3954023"/>
            <a:ext cx="2102716" cy="2698895"/>
          </a:xfrm>
          <a:prstGeom prst="rect">
            <a:avLst/>
          </a:prstGeom>
          <a:noFill/>
          <a:ln w="12700">
            <a:solidFill>
              <a:schemeClr val="tx1"/>
            </a:solidFill>
          </a:ln>
        </p:spPr>
      </p:pic>
      <p:pic>
        <p:nvPicPr>
          <p:cNvPr id="6" name="Picture 5">
            <a:extLst>
              <a:ext uri="{FF2B5EF4-FFF2-40B4-BE49-F238E27FC236}">
                <a16:creationId xmlns:a16="http://schemas.microsoft.com/office/drawing/2014/main" id="{B4B2142E-26B1-4C3C-9C11-0D6C240BFA1E}"/>
              </a:ext>
            </a:extLst>
          </p:cNvPr>
          <p:cNvPicPr>
            <a:picLocks noChangeAspect="1"/>
          </p:cNvPicPr>
          <p:nvPr/>
        </p:nvPicPr>
        <p:blipFill>
          <a:blip r:embed="rId6"/>
          <a:stretch>
            <a:fillRect/>
          </a:stretch>
        </p:blipFill>
        <p:spPr>
          <a:xfrm>
            <a:off x="9440138" y="1158377"/>
            <a:ext cx="2102677" cy="2687363"/>
          </a:xfrm>
          <a:prstGeom prst="rect">
            <a:avLst/>
          </a:prstGeom>
          <a:ln w="12700">
            <a:solidFill>
              <a:schemeClr val="tx1"/>
            </a:solidFill>
          </a:ln>
        </p:spPr>
      </p:pic>
      <p:pic>
        <p:nvPicPr>
          <p:cNvPr id="9" name="Picture 8">
            <a:extLst>
              <a:ext uri="{FF2B5EF4-FFF2-40B4-BE49-F238E27FC236}">
                <a16:creationId xmlns:a16="http://schemas.microsoft.com/office/drawing/2014/main" id="{5D7C2780-FDAE-67B8-3BCC-77AAC02AF1F4}"/>
              </a:ext>
            </a:extLst>
          </p:cNvPr>
          <p:cNvPicPr>
            <a:picLocks noChangeAspect="1"/>
          </p:cNvPicPr>
          <p:nvPr/>
        </p:nvPicPr>
        <p:blipFill>
          <a:blip r:embed="rId7"/>
          <a:stretch>
            <a:fillRect/>
          </a:stretch>
        </p:blipFill>
        <p:spPr>
          <a:xfrm>
            <a:off x="217716" y="3934643"/>
            <a:ext cx="2843757" cy="1600200"/>
          </a:xfrm>
          <a:prstGeom prst="rect">
            <a:avLst/>
          </a:prstGeom>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5" name="Picture 4" descr="Screenshot 2021-06-01 at 3.19.35 PM.png"/>
          <p:cNvPicPr>
            <a:picLocks noChangeAspect="1"/>
          </p:cNvPicPr>
          <p:nvPr/>
        </p:nvPicPr>
        <p:blipFill rotWithShape="1">
          <a:blip r:embed="rId3">
            <a:extLst>
              <a:ext uri="{28A0092B-C50C-407E-A947-70E740481C1C}">
                <a14:useLocalDpi xmlns:a14="http://schemas.microsoft.com/office/drawing/2010/main" val="0"/>
              </a:ext>
            </a:extLst>
          </a:blip>
          <a:srcRect t="5625" b="5538"/>
          <a:stretch/>
        </p:blipFill>
        <p:spPr>
          <a:xfrm>
            <a:off x="8164674" y="3793702"/>
            <a:ext cx="3734802" cy="2073674"/>
          </a:xfrm>
          <a:prstGeom prst="rect">
            <a:avLst/>
          </a:prstGeom>
          <a:ln>
            <a:solidFill>
              <a:srgbClr val="000000"/>
            </a:solidFill>
          </a:ln>
        </p:spPr>
      </p:pic>
      <p:pic>
        <p:nvPicPr>
          <p:cNvPr id="3" name="Picture 2" descr="Screenshot 2021-06-01 at 3.16.11 PM.png"/>
          <p:cNvPicPr>
            <a:picLocks noChangeAspect="1"/>
          </p:cNvPicPr>
          <p:nvPr/>
        </p:nvPicPr>
        <p:blipFill rotWithShape="1">
          <a:blip r:embed="rId4">
            <a:extLst>
              <a:ext uri="{28A0092B-C50C-407E-A947-70E740481C1C}">
                <a14:useLocalDpi xmlns:a14="http://schemas.microsoft.com/office/drawing/2010/main" val="0"/>
              </a:ext>
            </a:extLst>
          </a:blip>
          <a:srcRect t="5391" b="6006"/>
          <a:stretch/>
        </p:blipFill>
        <p:spPr>
          <a:xfrm>
            <a:off x="4286338" y="3809664"/>
            <a:ext cx="3686833" cy="2041640"/>
          </a:xfrm>
          <a:prstGeom prst="rect">
            <a:avLst/>
          </a:prstGeom>
          <a:ln>
            <a:solidFill>
              <a:srgbClr val="000000"/>
            </a:solidFill>
          </a:ln>
        </p:spPr>
      </p:pic>
      <p:sp>
        <p:nvSpPr>
          <p:cNvPr id="8" name="Google Shape;532;p4"/>
          <p:cNvSpPr txBox="1">
            <a:spLocks/>
          </p:cNvSpPr>
          <p:nvPr/>
        </p:nvSpPr>
        <p:spPr>
          <a:xfrm>
            <a:off x="634619" y="1581140"/>
            <a:ext cx="10970100" cy="28798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30000"/>
              </a:lnSpc>
              <a:defRPr/>
            </a:pPr>
            <a:r>
              <a:rPr lang="en-GB" sz="2000" dirty="0">
                <a:solidFill>
                  <a:schemeClr val="tx1"/>
                </a:solidFill>
                <a:latin typeface="Futura Md BT" panose="020B0802020204020204" pitchFamily="34" charset="0"/>
              </a:rPr>
              <a:t>Learning objectives: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Be able to grow plants from seeds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Know the conditions necessary for germination to take place</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Appreciate the challenges of the planting process</a:t>
            </a:r>
          </a:p>
          <a:p>
            <a:pPr marL="342900" indent="-342900" algn="l">
              <a:lnSpc>
                <a:spcPct val="130000"/>
              </a:lnSpc>
              <a:buFont typeface="Arial"/>
              <a:buChar char="•"/>
              <a:defRPr/>
            </a:pPr>
            <a:r>
              <a:rPr lang="en-GB" sz="2000" dirty="0">
                <a:solidFill>
                  <a:schemeClr val="tx1"/>
                </a:solidFill>
                <a:latin typeface="Futura Md BT" panose="020B0802020204020204" pitchFamily="34" charset="0"/>
              </a:rPr>
              <a:t>Understand that a City in Nature requires care and nurturing</a:t>
            </a:r>
          </a:p>
          <a:p>
            <a:pPr algn="l">
              <a:lnSpc>
                <a:spcPct val="130000"/>
              </a:lnSpc>
              <a:defRPr/>
            </a:pPr>
            <a:endParaRPr lang="en-GB" sz="2000" dirty="0">
              <a:solidFill>
                <a:schemeClr val="tx1"/>
              </a:solidFill>
              <a:latin typeface="Futura Md BT" panose="020B0802020204020204" pitchFamily="34" charset="0"/>
            </a:endParaRPr>
          </a:p>
          <a:p>
            <a:pPr algn="l">
              <a:lnSpc>
                <a:spcPct val="130000"/>
              </a:lnSpc>
              <a:defRPr/>
            </a:pPr>
            <a:endParaRPr lang="en-GB" sz="2000" dirty="0">
              <a:solidFill>
                <a:schemeClr val="tx1"/>
              </a:solidFill>
              <a:latin typeface="Futura Md BT" panose="020B0802020204020204" pitchFamily="34" charset="0"/>
            </a:endParaRPr>
          </a:p>
        </p:txBody>
      </p:sp>
      <p:sp>
        <p:nvSpPr>
          <p:cNvPr id="10"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sz="4000" dirty="0">
                <a:solidFill>
                  <a:schemeClr val="tx1"/>
                </a:solidFill>
                <a:latin typeface="Futura Md BT" panose="020B0802020204020204" pitchFamily="34" charset="0"/>
              </a:rPr>
              <a:t>Supporting resources: </a:t>
            </a:r>
            <a:br>
              <a:rPr lang="en-GB" sz="4000" dirty="0">
                <a:solidFill>
                  <a:schemeClr val="tx1"/>
                </a:solidFill>
                <a:latin typeface="Futura Md BT" panose="020B0802020204020204" pitchFamily="34" charset="0"/>
              </a:rPr>
            </a:br>
            <a:r>
              <a:rPr lang="en-GB" sz="4000" dirty="0">
                <a:solidFill>
                  <a:schemeClr val="tx1"/>
                </a:solidFill>
                <a:latin typeface="Futura Md BT" panose="020B0802020204020204" pitchFamily="34" charset="0"/>
              </a:rPr>
              <a:t>Lesson Plan 2 &amp; </a:t>
            </a:r>
            <a:r>
              <a:rPr lang="en-GB" sz="4000" dirty="0" err="1">
                <a:solidFill>
                  <a:schemeClr val="tx1"/>
                </a:solidFill>
                <a:latin typeface="Futura Md BT" panose="020B0802020204020204" pitchFamily="34" charset="0"/>
              </a:rPr>
              <a:t>Powerpoint</a:t>
            </a:r>
            <a:r>
              <a:rPr lang="en-GB" sz="4000" dirty="0">
                <a:solidFill>
                  <a:schemeClr val="tx1"/>
                </a:solidFill>
                <a:latin typeface="Futura Md BT" panose="020B0802020204020204" pitchFamily="34" charset="0"/>
              </a:rPr>
              <a:t> Slides</a:t>
            </a:r>
            <a:endParaRPr lang="en-GB" sz="4000" i="1" dirty="0">
              <a:solidFill>
                <a:schemeClr val="tx1"/>
              </a:solidFill>
              <a:latin typeface="Futura Lt BT" panose="020B0402020204020303" pitchFamily="34" charset="0"/>
            </a:endParaRPr>
          </a:p>
        </p:txBody>
      </p:sp>
      <p:pic>
        <p:nvPicPr>
          <p:cNvPr id="6" name="Picture 5">
            <a:extLst>
              <a:ext uri="{FF2B5EF4-FFF2-40B4-BE49-F238E27FC236}">
                <a16:creationId xmlns:a16="http://schemas.microsoft.com/office/drawing/2014/main" id="{1051DE57-F21D-8477-0EC7-BFD7A0AEE498}"/>
              </a:ext>
            </a:extLst>
          </p:cNvPr>
          <p:cNvPicPr>
            <a:picLocks noChangeAspect="1"/>
          </p:cNvPicPr>
          <p:nvPr/>
        </p:nvPicPr>
        <p:blipFill>
          <a:blip r:embed="rId5"/>
          <a:stretch>
            <a:fillRect/>
          </a:stretch>
        </p:blipFill>
        <p:spPr>
          <a:xfrm>
            <a:off x="451176" y="3809664"/>
            <a:ext cx="3643659" cy="2039112"/>
          </a:xfrm>
          <a:prstGeom prst="rect">
            <a:avLst/>
          </a:prstGeom>
          <a:noFill/>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10" name="Google Shape;532;p4"/>
          <p:cNvSpPr txBox="1">
            <a:spLocks/>
          </p:cNvSpPr>
          <p:nvPr/>
        </p:nvSpPr>
        <p:spPr>
          <a:xfrm>
            <a:off x="761847" y="57313"/>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Frequently Asked Questions</a:t>
            </a:r>
            <a:endParaRPr lang="en-GB" sz="2800" i="1" dirty="0">
              <a:solidFill>
                <a:schemeClr val="tx1"/>
              </a:solidFill>
              <a:latin typeface="Futura Lt BT" panose="020B0402020204020303" pitchFamily="34" charset="0"/>
            </a:endParaRPr>
          </a:p>
        </p:txBody>
      </p:sp>
      <p:sp>
        <p:nvSpPr>
          <p:cNvPr id="9" name="Google Shape;532;p4"/>
          <p:cNvSpPr txBox="1">
            <a:spLocks/>
          </p:cNvSpPr>
          <p:nvPr/>
        </p:nvSpPr>
        <p:spPr>
          <a:xfrm>
            <a:off x="634619" y="2021869"/>
            <a:ext cx="10970100" cy="520251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10000"/>
              </a:lnSpc>
              <a:defRPr/>
            </a:pPr>
            <a:r>
              <a:rPr lang="en-GB" sz="2000" dirty="0">
                <a:solidFill>
                  <a:schemeClr val="tx1"/>
                </a:solidFill>
                <a:latin typeface="Futura Lt BT" panose="020B0402020204020303" pitchFamily="34" charset="0"/>
              </a:rPr>
              <a:t>Q: How is Every Child a Seed relevant to what students learn in school? </a:t>
            </a:r>
          </a:p>
          <a:p>
            <a:pPr algn="l">
              <a:lnSpc>
                <a:spcPct val="110000"/>
              </a:lnSpc>
              <a:defRPr/>
            </a:pPr>
            <a:r>
              <a:rPr lang="en-GB" sz="2000" dirty="0">
                <a:solidFill>
                  <a:srgbClr val="0070C0"/>
                </a:solidFill>
                <a:latin typeface="Futura Lt BT" panose="020B0402020204020303" pitchFamily="34" charset="0"/>
              </a:rPr>
              <a:t>A: The programme has been tailored to complement the Primary 3 Science Syllabus on Diversity. Students will learn about the life cycle of a plant, plant parts and their functions. The lessons will also teach them the values of care and responsibility. </a:t>
            </a:r>
          </a:p>
          <a:p>
            <a:pPr algn="l">
              <a:lnSpc>
                <a:spcPct val="110000"/>
              </a:lnSpc>
              <a:defRPr/>
            </a:pPr>
            <a:endParaRPr lang="en-GB" sz="2000" dirty="0">
              <a:solidFill>
                <a:schemeClr val="tx1"/>
              </a:solidFill>
              <a:latin typeface="Futura Md BT" panose="020B0802020204020204" pitchFamily="34" charset="0"/>
            </a:endParaRPr>
          </a:p>
          <a:p>
            <a:pPr algn="l">
              <a:lnSpc>
                <a:spcPct val="110000"/>
              </a:lnSpc>
              <a:defRPr/>
            </a:pPr>
            <a:r>
              <a:rPr lang="en-GB" sz="2000" dirty="0">
                <a:solidFill>
                  <a:schemeClr val="tx1"/>
                </a:solidFill>
                <a:latin typeface="Futura Lt BT" panose="020B0402020204020303" pitchFamily="34" charset="0"/>
              </a:rPr>
              <a:t>Q: What is the cost of adopting the programme?</a:t>
            </a:r>
          </a:p>
          <a:p>
            <a:pPr algn="l">
              <a:lnSpc>
                <a:spcPct val="110000"/>
              </a:lnSpc>
              <a:defRPr/>
            </a:pPr>
            <a:r>
              <a:rPr lang="en-GB" sz="2000" dirty="0">
                <a:solidFill>
                  <a:srgbClr val="0070C0"/>
                </a:solidFill>
                <a:latin typeface="Futura Lt BT" panose="020B0402020204020303" pitchFamily="34" charset="0"/>
              </a:rPr>
              <a:t>A: The programme is free. It is fully sponsored by the Garden City Fund, a  registered charity </a:t>
            </a:r>
            <a:r>
              <a:rPr lang="en-US" sz="2000" dirty="0">
                <a:solidFill>
                  <a:srgbClr val="0070C0"/>
                </a:solidFill>
                <a:latin typeface="Futura Lt BT" panose="020B0402020204020303" pitchFamily="34" charset="0"/>
              </a:rPr>
              <a:t>established by </a:t>
            </a:r>
            <a:r>
              <a:rPr lang="en-US" sz="2000" dirty="0" err="1">
                <a:solidFill>
                  <a:srgbClr val="0070C0"/>
                </a:solidFill>
                <a:latin typeface="Futura Lt BT" panose="020B0402020204020303" pitchFamily="34" charset="0"/>
              </a:rPr>
              <a:t>NParks</a:t>
            </a:r>
            <a:r>
              <a:rPr lang="en-US" sz="2000" dirty="0">
                <a:solidFill>
                  <a:srgbClr val="0070C0"/>
                </a:solidFill>
                <a:latin typeface="Futura Lt BT" panose="020B0402020204020303" pitchFamily="34" charset="0"/>
              </a:rPr>
              <a:t> but managed independently.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r>
              <a:rPr lang="en-GB" sz="2000" dirty="0">
                <a:solidFill>
                  <a:schemeClr val="tx1"/>
                </a:solidFill>
                <a:latin typeface="Futura Lt BT" panose="020B0402020204020303" pitchFamily="34" charset="0"/>
              </a:rPr>
              <a:t>Q: When will schools be receiving the plant starter kits? </a:t>
            </a:r>
          </a:p>
          <a:p>
            <a:pPr algn="l">
              <a:lnSpc>
                <a:spcPct val="110000"/>
              </a:lnSpc>
              <a:defRPr/>
            </a:pPr>
            <a:r>
              <a:rPr lang="en-GB" sz="2000" dirty="0">
                <a:solidFill>
                  <a:srgbClr val="0070C0"/>
                </a:solidFill>
                <a:latin typeface="Futura Lt BT" panose="020B0402020204020303" pitchFamily="34" charset="0"/>
              </a:rPr>
              <a:t>A:  Schools can expect to receive the kits from May onwards. As the courier company will be grouping the schools based on location, it is not possible for us to determine when exactly a particular school will be receiving the kits. We appreciate the understanding of all schools in this.</a:t>
            </a:r>
          </a:p>
          <a:p>
            <a:pPr algn="l">
              <a:lnSpc>
                <a:spcPct val="110000"/>
              </a:lnSpc>
              <a:defRPr/>
            </a:pPr>
            <a:endParaRPr lang="en-GB" sz="2400" dirty="0">
              <a:solidFill>
                <a:schemeClr val="tx1"/>
              </a:solidFill>
              <a:latin typeface="Futura Md BT" panose="020B0802020204020204" pitchFamily="34" charset="0"/>
            </a:endParaRPr>
          </a:p>
          <a:p>
            <a:pPr algn="l">
              <a:lnSpc>
                <a:spcPct val="110000"/>
              </a:lnSpc>
              <a:defRPr/>
            </a:pPr>
            <a:endParaRPr lang="en-GB" sz="2400" dirty="0">
              <a:solidFill>
                <a:schemeClr val="tx1"/>
              </a:solidFill>
              <a:latin typeface="Futura Md BT" panose="020B0802020204020204" pitchFamily="34" charset="0"/>
            </a:endParaRPr>
          </a:p>
          <a:p>
            <a:pPr algn="l">
              <a:lnSpc>
                <a:spcPct val="110000"/>
              </a:lnSpc>
              <a:defRPr/>
            </a:pPr>
            <a:endParaRPr lang="en-GB" sz="2400" dirty="0">
              <a:solidFill>
                <a:schemeClr val="tx1"/>
              </a:solidFill>
              <a:latin typeface="Futura Md BT" panose="020B0802020204020204" pitchFamily="34" charset="0"/>
            </a:endParaRPr>
          </a:p>
          <a:p>
            <a:pPr algn="l">
              <a:lnSpc>
                <a:spcPct val="110000"/>
              </a:lnSpc>
              <a:defRPr/>
            </a:pPr>
            <a:endParaRPr lang="en-GB" sz="2400" dirty="0">
              <a:solidFill>
                <a:schemeClr val="tx1"/>
              </a:solidFill>
              <a:latin typeface="Futura Md BT" panose="020B0802020204020204" pitchFamily="34" charset="0"/>
            </a:endParaRPr>
          </a:p>
          <a:p>
            <a:pPr algn="l">
              <a:lnSpc>
                <a:spcPct val="110000"/>
              </a:lnSpc>
              <a:defRPr/>
            </a:pPr>
            <a:endParaRPr lang="en-GB" sz="2400" dirty="0">
              <a:solidFill>
                <a:schemeClr val="tx1"/>
              </a:solidFill>
              <a:latin typeface="Futura Md BT" panose="020B0802020204020204" pitchFamily="34" charset="0"/>
            </a:endParaRPr>
          </a:p>
          <a:p>
            <a:pPr algn="l">
              <a:lnSpc>
                <a:spcPct val="110000"/>
              </a:lnSpc>
              <a:defRPr/>
            </a:pPr>
            <a:endParaRPr lang="en-GB" sz="2400" dirty="0">
              <a:solidFill>
                <a:schemeClr val="tx1"/>
              </a:solidFill>
              <a:latin typeface="Futura Md BT" panose="020B0802020204020204" pitchFamily="34" charset="0"/>
            </a:endParaRPr>
          </a:p>
        </p:txBody>
      </p:sp>
      <p:grpSp>
        <p:nvGrpSpPr>
          <p:cNvPr id="11" name="Group 10">
            <a:extLst>
              <a:ext uri="{FF2B5EF4-FFF2-40B4-BE49-F238E27FC236}">
                <a16:creationId xmlns:a16="http://schemas.microsoft.com/office/drawing/2014/main" id="{097D471B-C519-4166-95C5-4442679F060A}"/>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30E24126-1225-4779-B076-9E1AC4D950B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990C2BA6-B95C-46A6-9357-EEB0BCE819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74FD9CFF-ABD0-4B64-B1EC-BCE1249DA1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9" name="Google Shape;532;p4"/>
          <p:cNvSpPr txBox="1">
            <a:spLocks/>
          </p:cNvSpPr>
          <p:nvPr/>
        </p:nvSpPr>
        <p:spPr>
          <a:xfrm>
            <a:off x="634619" y="1436464"/>
            <a:ext cx="10970100" cy="520251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10000"/>
              </a:lnSpc>
              <a:defRPr/>
            </a:pPr>
            <a:r>
              <a:rPr lang="en-GB" sz="2000" dirty="0">
                <a:solidFill>
                  <a:schemeClr val="tx1"/>
                </a:solidFill>
                <a:latin typeface="Futura Lt BT" panose="020B0402020204020303" pitchFamily="34" charset="0"/>
              </a:rPr>
              <a:t>Q: Can my school use the resources for other levels besides Primary 3?</a:t>
            </a:r>
          </a:p>
          <a:p>
            <a:pPr algn="l">
              <a:lnSpc>
                <a:spcPct val="110000"/>
              </a:lnSpc>
              <a:defRPr/>
            </a:pPr>
            <a:r>
              <a:rPr lang="en-GB" sz="2000" dirty="0">
                <a:solidFill>
                  <a:srgbClr val="0070C0"/>
                </a:solidFill>
                <a:latin typeface="Futura Lt BT" panose="020B0402020204020303" pitchFamily="34" charset="0"/>
              </a:rPr>
              <a:t>A:  While we encourage schools to use the kits for their Primary 3 cohort due to its relevance to P3 science, schools are free to re-distribute the starter kits to students in other levels. The number of starter kits delivered to schools however, is based on the Primary 3 cohort unless otherwise specified by the school.</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r>
              <a:rPr lang="en-GB" sz="2000" dirty="0">
                <a:solidFill>
                  <a:schemeClr val="tx1"/>
                </a:solidFill>
                <a:latin typeface="Futura Lt BT" panose="020B0402020204020303" pitchFamily="34" charset="0"/>
              </a:rPr>
              <a:t>Q: Where can I obtain additional planter kits?</a:t>
            </a:r>
          </a:p>
          <a:p>
            <a:pPr algn="l">
              <a:lnSpc>
                <a:spcPct val="110000"/>
              </a:lnSpc>
              <a:defRPr/>
            </a:pPr>
            <a:r>
              <a:rPr lang="en-GB" sz="2000" dirty="0">
                <a:solidFill>
                  <a:srgbClr val="0070C0"/>
                </a:solidFill>
                <a:latin typeface="Futura Lt BT" panose="020B0402020204020303" pitchFamily="34" charset="0"/>
              </a:rPr>
              <a:t>A: Schools can write in to </a:t>
            </a:r>
            <a:r>
              <a:rPr lang="en-GB" sz="2000" dirty="0">
                <a:solidFill>
                  <a:srgbClr val="0070C0"/>
                </a:solidFill>
                <a:latin typeface="Futura Lt BT" panose="020B0402020204020303" pitchFamily="34" charset="0"/>
                <a:hlinkClick r:id="rId3"/>
              </a:rPr>
              <a:t>enna_lam@nparks.gov.sg</a:t>
            </a:r>
            <a:r>
              <a:rPr lang="en-GB" sz="2000" dirty="0">
                <a:solidFill>
                  <a:srgbClr val="0070C0"/>
                </a:solidFill>
                <a:latin typeface="Futura Lt BT" panose="020B0402020204020303" pitchFamily="34" charset="0"/>
              </a:rPr>
              <a:t> and we will try to accommodate the request. Schools may also consider making their own purchases of planting pots, potting mix and seeds from nurseries.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p:txBody>
      </p:sp>
      <p:sp>
        <p:nvSpPr>
          <p:cNvPr id="11" name="Google Shape;532;p4"/>
          <p:cNvSpPr txBox="1">
            <a:spLocks/>
          </p:cNvSpPr>
          <p:nvPr/>
        </p:nvSpPr>
        <p:spPr>
          <a:xfrm>
            <a:off x="761847" y="57313"/>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Frequently Asked Questions</a:t>
            </a:r>
            <a:endParaRPr lang="en-GB" sz="2800" i="1" dirty="0">
              <a:solidFill>
                <a:schemeClr val="tx1"/>
              </a:solidFill>
              <a:latin typeface="Futura Lt BT" panose="020B0402020204020303" pitchFamily="34" charset="0"/>
            </a:endParaRPr>
          </a:p>
        </p:txBody>
      </p:sp>
      <p:grpSp>
        <p:nvGrpSpPr>
          <p:cNvPr id="10" name="Group 9">
            <a:extLst>
              <a:ext uri="{FF2B5EF4-FFF2-40B4-BE49-F238E27FC236}">
                <a16:creationId xmlns:a16="http://schemas.microsoft.com/office/drawing/2014/main" id="{90C2B303-EF73-4420-ADF5-DC9A54206E3A}"/>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62DFCDA7-0109-4D3A-95E1-923C2B1CDC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61BCF16A-E634-4F16-A5E2-9D3C8FCA44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33BB619B-3E33-4231-8EEC-4261DA93D04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9" name="Google Shape;532;p4"/>
          <p:cNvSpPr txBox="1">
            <a:spLocks/>
          </p:cNvSpPr>
          <p:nvPr/>
        </p:nvSpPr>
        <p:spPr>
          <a:xfrm>
            <a:off x="634619" y="2050239"/>
            <a:ext cx="10970100" cy="520251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10000"/>
              </a:lnSpc>
              <a:defRPr/>
            </a:pPr>
            <a:r>
              <a:rPr lang="en-GB" sz="2000" dirty="0">
                <a:solidFill>
                  <a:schemeClr val="tx1"/>
                </a:solidFill>
                <a:latin typeface="Futura Lt BT" panose="020B0402020204020303" pitchFamily="34" charset="0"/>
              </a:rPr>
              <a:t>Q: Is there a deadline for schools to carry out the programme? My school is covering the topic on plants only in Term 3/4. </a:t>
            </a:r>
          </a:p>
          <a:p>
            <a:pPr algn="l">
              <a:lnSpc>
                <a:spcPct val="110000"/>
              </a:lnSpc>
              <a:defRPr/>
            </a:pPr>
            <a:r>
              <a:rPr lang="en-GB" sz="2000" dirty="0">
                <a:solidFill>
                  <a:srgbClr val="0070C0"/>
                </a:solidFill>
                <a:latin typeface="Futura Lt BT" panose="020B0402020204020303" pitchFamily="34" charset="0"/>
              </a:rPr>
              <a:t>A: There is no deadline for schools to carry out the programme. However, for the seeds to have a better chance of successful germination, they should ideally be planted within 1-2 months upon receiving the planting kits. This is because prolonged storage may affect the rate of germination of the seeds.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r>
              <a:rPr lang="en-GB" sz="2000" dirty="0">
                <a:solidFill>
                  <a:srgbClr val="0070C0"/>
                </a:solidFill>
                <a:latin typeface="Futura Lt BT" panose="020B0402020204020303" pitchFamily="34" charset="0"/>
              </a:rPr>
              <a:t>Seeds should be kept under dark, dry, cool and air-tight conditions. Seal seeds in dark, air-tight bags and place in a cupboard, away from direct sunlight or in a refrigerator at 10˚C. </a:t>
            </a:r>
          </a:p>
          <a:p>
            <a:pPr algn="l">
              <a:lnSpc>
                <a:spcPct val="110000"/>
              </a:lnSpc>
              <a:defRPr/>
            </a:pPr>
            <a:endParaRPr lang="en-GB" sz="2000" dirty="0">
              <a:solidFill>
                <a:srgbClr val="0070C0"/>
              </a:solidFill>
              <a:latin typeface="Futura Lt BT" panose="020B0402020204020303" pitchFamily="34" charset="0"/>
            </a:endParaRPr>
          </a:p>
          <a:p>
            <a:pPr algn="l">
              <a:lnSpc>
                <a:spcPct val="110000"/>
              </a:lnSpc>
              <a:defRPr/>
            </a:pPr>
            <a:r>
              <a:rPr lang="en-GB" sz="2000" dirty="0">
                <a:solidFill>
                  <a:srgbClr val="0070C0"/>
                </a:solidFill>
                <a:latin typeface="Futura Lt BT" panose="020B0402020204020303" pitchFamily="34" charset="0"/>
              </a:rPr>
              <a:t>Consider planting the Roselle (</a:t>
            </a:r>
            <a:r>
              <a:rPr lang="en-GB" sz="2000" i="1" dirty="0">
                <a:solidFill>
                  <a:srgbClr val="0070C0"/>
                </a:solidFill>
                <a:latin typeface="Futura Lt BT" panose="020B0402020204020303" pitchFamily="34" charset="0"/>
              </a:rPr>
              <a:t>Hibiscus </a:t>
            </a:r>
            <a:r>
              <a:rPr lang="en-GB" sz="2000" i="1" dirty="0" err="1">
                <a:solidFill>
                  <a:srgbClr val="0070C0"/>
                </a:solidFill>
                <a:latin typeface="Futura Lt BT" panose="020B0402020204020303" pitchFamily="34" charset="0"/>
              </a:rPr>
              <a:t>sabdariffa</a:t>
            </a:r>
            <a:r>
              <a:rPr lang="en-GB" sz="2000" dirty="0">
                <a:solidFill>
                  <a:srgbClr val="0070C0"/>
                </a:solidFill>
                <a:latin typeface="Futura Lt BT" panose="020B0402020204020303" pitchFamily="34" charset="0"/>
              </a:rPr>
              <a:t>) seeds within 1 - 2 weeks after receiving them as their rate of germination tends to decline rapidly with prolonged storage.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p:txBody>
      </p:sp>
      <p:sp>
        <p:nvSpPr>
          <p:cNvPr id="11" name="Google Shape;532;p4"/>
          <p:cNvSpPr txBox="1">
            <a:spLocks/>
          </p:cNvSpPr>
          <p:nvPr/>
        </p:nvSpPr>
        <p:spPr>
          <a:xfrm>
            <a:off x="761847" y="57313"/>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Frequently Asked Questions</a:t>
            </a:r>
            <a:endParaRPr lang="en-GB" sz="2800" i="1" dirty="0">
              <a:solidFill>
                <a:schemeClr val="tx1"/>
              </a:solidFill>
              <a:latin typeface="Futura Lt BT" panose="020B0402020204020303" pitchFamily="34" charset="0"/>
            </a:endParaRPr>
          </a:p>
        </p:txBody>
      </p:sp>
      <p:grpSp>
        <p:nvGrpSpPr>
          <p:cNvPr id="10" name="Group 9">
            <a:extLst>
              <a:ext uri="{FF2B5EF4-FFF2-40B4-BE49-F238E27FC236}">
                <a16:creationId xmlns:a16="http://schemas.microsoft.com/office/drawing/2014/main" id="{2B0C7E10-E255-4F39-AE05-F25DB23E0D9C}"/>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013B8C77-D789-4669-8ABB-D92697768E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0785EE78-95E1-4F38-8EC0-289C0C7970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8F5638F4-6898-4988-A7FC-A8F5F55F0E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9" name="Google Shape;532;p4"/>
          <p:cNvSpPr txBox="1">
            <a:spLocks/>
          </p:cNvSpPr>
          <p:nvPr/>
        </p:nvSpPr>
        <p:spPr>
          <a:xfrm>
            <a:off x="634619" y="1516839"/>
            <a:ext cx="10970100" cy="45112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10000"/>
              </a:lnSpc>
              <a:defRPr/>
            </a:pPr>
            <a:r>
              <a:rPr lang="en-GB" sz="2000" dirty="0">
                <a:solidFill>
                  <a:schemeClr val="tx1"/>
                </a:solidFill>
                <a:latin typeface="Futura Lt BT" panose="020B0402020204020303" pitchFamily="34" charset="0"/>
              </a:rPr>
              <a:t>Q: Can my school request for Sunflower/Sweet Basil/Roselle seeds only?</a:t>
            </a:r>
          </a:p>
          <a:p>
            <a:pPr algn="l">
              <a:lnSpc>
                <a:spcPct val="110000"/>
              </a:lnSpc>
              <a:defRPr/>
            </a:pPr>
            <a:r>
              <a:rPr lang="en-GB" sz="2000" dirty="0">
                <a:solidFill>
                  <a:srgbClr val="0070C0"/>
                </a:solidFill>
                <a:latin typeface="Futura Lt BT" panose="020B0402020204020303" pitchFamily="34" charset="0"/>
              </a:rPr>
              <a:t>A: We will be allocating schools a mixture of all 3 seeds. The reason we are using 3 types of plants is to allow students to experience diversity in the plant kingdom. With the 3 types of plants, they can then make comparisons of the different conditions under which these plants grow well.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r>
              <a:rPr lang="en-GB" sz="2000" dirty="0">
                <a:solidFill>
                  <a:schemeClr val="tx1"/>
                </a:solidFill>
                <a:latin typeface="Futura Lt BT" panose="020B0402020204020303" pitchFamily="34" charset="0"/>
              </a:rPr>
              <a:t>Q: How strictly do I have to follow the lesson plans? </a:t>
            </a:r>
          </a:p>
          <a:p>
            <a:pPr algn="l">
              <a:lnSpc>
                <a:spcPct val="110000"/>
              </a:lnSpc>
              <a:defRPr/>
            </a:pPr>
            <a:r>
              <a:rPr lang="en-GB" sz="2000" dirty="0">
                <a:solidFill>
                  <a:srgbClr val="0070C0"/>
                </a:solidFill>
                <a:latin typeface="Futura Lt BT" panose="020B0402020204020303" pitchFamily="34" charset="0"/>
              </a:rPr>
              <a:t>A: The lesson plans are optional. While we encourage teachers to carry out both lessons, they are merely guides which teachers can adapt however they see fit.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r>
              <a:rPr lang="en-GB" sz="2000" dirty="0">
                <a:solidFill>
                  <a:schemeClr val="tx1"/>
                </a:solidFill>
                <a:latin typeface="Futura Lt BT" panose="020B0402020204020303" pitchFamily="34" charset="0"/>
              </a:rPr>
              <a:t>Q: Who do I contact if I have any queries?</a:t>
            </a:r>
          </a:p>
          <a:p>
            <a:pPr algn="l">
              <a:lnSpc>
                <a:spcPct val="110000"/>
              </a:lnSpc>
              <a:defRPr/>
            </a:pPr>
            <a:r>
              <a:rPr lang="en-GB" sz="2000" dirty="0">
                <a:solidFill>
                  <a:srgbClr val="0070C0"/>
                </a:solidFill>
                <a:latin typeface="Futura Lt BT" panose="020B0402020204020303" pitchFamily="34" charset="0"/>
              </a:rPr>
              <a:t>A: Teachers and pupils can visit our website, where more FAQs can be found. If the info on the website does not address your question, please write to </a:t>
            </a:r>
            <a:r>
              <a:rPr lang="en-GB" sz="2000" dirty="0">
                <a:solidFill>
                  <a:srgbClr val="0070C0"/>
                </a:solidFill>
                <a:latin typeface="Futura Lt BT" panose="020B0402020204020303" pitchFamily="34" charset="0"/>
                <a:hlinkClick r:id="rId3"/>
              </a:rPr>
              <a:t>enna_lam@nparks.gov.sg</a:t>
            </a:r>
            <a:r>
              <a:rPr lang="en-GB" sz="2000" dirty="0">
                <a:solidFill>
                  <a:srgbClr val="0070C0"/>
                </a:solidFill>
                <a:latin typeface="Futura Lt BT" panose="020B0402020204020303" pitchFamily="34" charset="0"/>
              </a:rPr>
              <a:t>. </a:t>
            </a: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a:p>
            <a:pPr algn="l">
              <a:lnSpc>
                <a:spcPct val="110000"/>
              </a:lnSpc>
              <a:defRPr/>
            </a:pPr>
            <a:endParaRPr lang="en-GB" sz="2000" dirty="0">
              <a:solidFill>
                <a:schemeClr val="tx1"/>
              </a:solidFill>
              <a:latin typeface="Futura Lt BT" panose="020B0402020204020303" pitchFamily="34" charset="0"/>
            </a:endParaRPr>
          </a:p>
        </p:txBody>
      </p:sp>
      <p:sp>
        <p:nvSpPr>
          <p:cNvPr id="674" name="Google Shape;674;p18"/>
          <p:cNvSpPr txBox="1">
            <a:spLocks noGrp="1"/>
          </p:cNvSpPr>
          <p:nvPr>
            <p:ph type="title"/>
          </p:nvPr>
        </p:nvSpPr>
        <p:spPr>
          <a:xfrm>
            <a:off x="609447" y="274638"/>
            <a:ext cx="109701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Frequently Asked Questions</a:t>
            </a:r>
            <a:endParaRPr/>
          </a:p>
        </p:txBody>
      </p:sp>
      <p:grpSp>
        <p:nvGrpSpPr>
          <p:cNvPr id="10" name="Group 9">
            <a:extLst>
              <a:ext uri="{FF2B5EF4-FFF2-40B4-BE49-F238E27FC236}">
                <a16:creationId xmlns:a16="http://schemas.microsoft.com/office/drawing/2014/main" id="{4C66B118-07C5-4443-88EF-D48283E8577A}"/>
              </a:ext>
            </a:extLst>
          </p:cNvPr>
          <p:cNvGrpSpPr/>
          <p:nvPr/>
        </p:nvGrpSpPr>
        <p:grpSpPr>
          <a:xfrm>
            <a:off x="-1" y="5736344"/>
            <a:ext cx="12188826" cy="1121655"/>
            <a:chOff x="-1" y="5736344"/>
            <a:chExt cx="9144001" cy="1121655"/>
          </a:xfrm>
        </p:grpSpPr>
        <p:pic>
          <p:nvPicPr>
            <p:cNvPr id="11" name="Picture 2" descr="C:\Users\usetyp\Desktop\A4 Landscape_Medows template.png">
              <a:extLst>
                <a:ext uri="{FF2B5EF4-FFF2-40B4-BE49-F238E27FC236}">
                  <a16:creationId xmlns:a16="http://schemas.microsoft.com/office/drawing/2014/main" id="{0422E917-8266-4C79-9E59-7B1CBB38DA4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usetyp\Desktop\A4 Landscape_Medows template.png">
              <a:extLst>
                <a:ext uri="{FF2B5EF4-FFF2-40B4-BE49-F238E27FC236}">
                  <a16:creationId xmlns:a16="http://schemas.microsoft.com/office/drawing/2014/main" id="{6E1E71C9-FA74-4012-8F9B-3A74F5596D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A80DA409-01D7-45D8-A699-5C446F96D9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5" name="Google Shape;532;p4"/>
          <p:cNvSpPr txBox="1">
            <a:spLocks/>
          </p:cNvSpPr>
          <p:nvPr/>
        </p:nvSpPr>
        <p:spPr>
          <a:xfrm>
            <a:off x="634619" y="1656249"/>
            <a:ext cx="10970100" cy="45112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30000"/>
              </a:lnSpc>
              <a:defRPr/>
            </a:pPr>
            <a:r>
              <a:rPr lang="en-GB" sz="1800" dirty="0">
                <a:solidFill>
                  <a:schemeClr val="tx1"/>
                </a:solidFill>
                <a:latin typeface="Futura Md BT" panose="020B0802020204020204" pitchFamily="34" charset="0"/>
              </a:rPr>
              <a:t>1. National Parks Board website</a:t>
            </a:r>
          </a:p>
          <a:p>
            <a:pPr algn="l">
              <a:lnSpc>
                <a:spcPct val="130000"/>
              </a:lnSpc>
              <a:defRPr/>
            </a:pPr>
            <a:r>
              <a:rPr lang="en-GB" sz="1800" dirty="0">
                <a:solidFill>
                  <a:schemeClr val="tx1"/>
                </a:solidFill>
                <a:latin typeface="Futura Md BT" panose="020B0802020204020204" pitchFamily="34" charset="0"/>
                <a:hlinkClick r:id="rId3"/>
              </a:rPr>
              <a:t>https://www.nparks.gov.sg</a:t>
            </a:r>
            <a:r>
              <a:rPr lang="en-GB" sz="1800" dirty="0">
                <a:solidFill>
                  <a:schemeClr val="tx1"/>
                </a:solidFill>
                <a:latin typeface="Futura Md BT" panose="020B0802020204020204" pitchFamily="34" charset="0"/>
              </a:rPr>
              <a:t> </a:t>
            </a:r>
          </a:p>
          <a:p>
            <a:pPr algn="l">
              <a:lnSpc>
                <a:spcPct val="130000"/>
              </a:lnSpc>
              <a:defRPr/>
            </a:pPr>
            <a:r>
              <a:rPr lang="en-GB" sz="1800" dirty="0">
                <a:solidFill>
                  <a:schemeClr val="tx1"/>
                </a:solidFill>
                <a:latin typeface="Futura Md BT" panose="020B0802020204020204" pitchFamily="34" charset="0"/>
              </a:rPr>
              <a:t>2. National Parks Learning portal</a:t>
            </a:r>
          </a:p>
          <a:p>
            <a:pPr algn="l">
              <a:lnSpc>
                <a:spcPct val="130000"/>
              </a:lnSpc>
              <a:defRPr/>
            </a:pPr>
            <a:r>
              <a:rPr lang="en-GB" sz="1800" dirty="0">
                <a:solidFill>
                  <a:schemeClr val="tx1"/>
                </a:solidFill>
                <a:latin typeface="Futura Md BT" panose="020B0802020204020204" pitchFamily="34" charset="0"/>
                <a:hlinkClick r:id="rId4"/>
              </a:rPr>
              <a:t>https://www.nparks.gov.sg/learning</a:t>
            </a:r>
            <a:r>
              <a:rPr lang="en-GB" sz="1800" dirty="0">
                <a:solidFill>
                  <a:schemeClr val="tx1"/>
                </a:solidFill>
                <a:latin typeface="Futura Md BT" panose="020B0802020204020204" pitchFamily="34" charset="0"/>
              </a:rPr>
              <a:t> </a:t>
            </a:r>
          </a:p>
          <a:p>
            <a:pPr algn="l">
              <a:lnSpc>
                <a:spcPct val="130000"/>
              </a:lnSpc>
              <a:defRPr/>
            </a:pPr>
            <a:r>
              <a:rPr lang="en-GB" sz="1800" dirty="0">
                <a:solidFill>
                  <a:schemeClr val="tx1"/>
                </a:solidFill>
                <a:latin typeface="Futura Md BT" panose="020B0802020204020204" pitchFamily="34" charset="0"/>
              </a:rPr>
              <a:t>3. Every Child a Seed webpage</a:t>
            </a:r>
          </a:p>
          <a:p>
            <a:pPr algn="l">
              <a:lnSpc>
                <a:spcPct val="130000"/>
              </a:lnSpc>
              <a:defRPr/>
            </a:pPr>
            <a:r>
              <a:rPr lang="en-GB" sz="1800" dirty="0">
                <a:solidFill>
                  <a:schemeClr val="tx1"/>
                </a:solidFill>
                <a:latin typeface="Futura Md BT" panose="020B0802020204020204" pitchFamily="34" charset="0"/>
                <a:hlinkClick r:id="rId5"/>
              </a:rPr>
              <a:t>https://www.nparks.gov.sg/everychildaseed</a:t>
            </a:r>
            <a:endParaRPr lang="en-GB" sz="1800" dirty="0">
              <a:solidFill>
                <a:schemeClr val="tx1"/>
              </a:solidFill>
              <a:latin typeface="Futura Md BT" panose="020B0802020204020204" pitchFamily="34" charset="0"/>
            </a:endParaRPr>
          </a:p>
          <a:p>
            <a:pPr algn="l">
              <a:lnSpc>
                <a:spcPct val="130000"/>
              </a:lnSpc>
              <a:defRPr/>
            </a:pPr>
            <a:r>
              <a:rPr lang="en-GB" sz="1800" dirty="0">
                <a:solidFill>
                  <a:schemeClr val="tx1"/>
                </a:solidFill>
                <a:latin typeface="Futura Md BT" panose="020B0802020204020204" pitchFamily="34" charset="0"/>
              </a:rPr>
              <a:t>4. </a:t>
            </a:r>
            <a:r>
              <a:rPr lang="en-GB" sz="1800" dirty="0" err="1">
                <a:solidFill>
                  <a:schemeClr val="tx1"/>
                </a:solidFill>
                <a:latin typeface="Futura Md BT" panose="020B0802020204020204" pitchFamily="34" charset="0"/>
              </a:rPr>
              <a:t>Flora&amp;FaunaWeb</a:t>
            </a:r>
            <a:endParaRPr lang="en-GB" sz="1800" dirty="0">
              <a:solidFill>
                <a:schemeClr val="tx1"/>
              </a:solidFill>
              <a:latin typeface="Futura Md BT" panose="020B0802020204020204" pitchFamily="34" charset="0"/>
            </a:endParaRPr>
          </a:p>
          <a:p>
            <a:pPr algn="l">
              <a:lnSpc>
                <a:spcPct val="130000"/>
              </a:lnSpc>
              <a:defRPr/>
            </a:pPr>
            <a:r>
              <a:rPr lang="en-GB" sz="1800" dirty="0">
                <a:solidFill>
                  <a:schemeClr val="tx1"/>
                </a:solidFill>
                <a:latin typeface="Futura Md BT" panose="020B0802020204020204" pitchFamily="34" charset="0"/>
                <a:hlinkClick r:id="rId6"/>
              </a:rPr>
              <a:t>https://florafaunaweb.nparks.gov.sg/</a:t>
            </a:r>
            <a:r>
              <a:rPr lang="en-GB" sz="1800" dirty="0">
                <a:solidFill>
                  <a:schemeClr val="tx1"/>
                </a:solidFill>
                <a:latin typeface="Futura Md BT" panose="020B0802020204020204" pitchFamily="34" charset="0"/>
              </a:rPr>
              <a:t> </a:t>
            </a:r>
          </a:p>
          <a:p>
            <a:pPr algn="l">
              <a:lnSpc>
                <a:spcPct val="130000"/>
              </a:lnSpc>
              <a:defRPr/>
            </a:pPr>
            <a:r>
              <a:rPr lang="en-GB" sz="1800" dirty="0">
                <a:solidFill>
                  <a:schemeClr val="tx1"/>
                </a:solidFill>
                <a:latin typeface="Futura Md BT" panose="020B0802020204020204" pitchFamily="34" charset="0"/>
              </a:rPr>
              <a:t>5. National Parks YouTube channel </a:t>
            </a:r>
          </a:p>
          <a:p>
            <a:pPr algn="l">
              <a:lnSpc>
                <a:spcPct val="130000"/>
              </a:lnSpc>
              <a:defRPr/>
            </a:pPr>
            <a:r>
              <a:rPr lang="en-GB" sz="1800" dirty="0">
                <a:solidFill>
                  <a:schemeClr val="tx1"/>
                </a:solidFill>
                <a:latin typeface="Futura Md BT" panose="020B0802020204020204" pitchFamily="34" charset="0"/>
                <a:hlinkClick r:id="rId7"/>
              </a:rPr>
              <a:t>https://www.youtube.com/NParksSG</a:t>
            </a:r>
            <a:r>
              <a:rPr lang="en-GB" sz="1800" dirty="0">
                <a:solidFill>
                  <a:schemeClr val="tx1"/>
                </a:solidFill>
                <a:latin typeface="Futura Md BT" panose="020B0802020204020204" pitchFamily="34" charset="0"/>
              </a:rPr>
              <a:t> </a:t>
            </a:r>
          </a:p>
        </p:txBody>
      </p:sp>
      <p:sp>
        <p:nvSpPr>
          <p:cNvPr id="7" name="Google Shape;532;p4"/>
          <p:cNvSpPr txBox="1">
            <a:spLocks/>
          </p:cNvSpPr>
          <p:nvPr/>
        </p:nvSpPr>
        <p:spPr>
          <a:xfrm>
            <a:off x="761847" y="57313"/>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Useful Links</a:t>
            </a:r>
            <a:endParaRPr lang="en-GB" sz="2800" i="1" dirty="0">
              <a:solidFill>
                <a:schemeClr val="tx1"/>
              </a:solidFill>
              <a:latin typeface="Futura Lt BT" panose="020B0402020204020303" pitchFamily="34" charset="0"/>
            </a:endParaRPr>
          </a:p>
        </p:txBody>
      </p:sp>
      <p:grpSp>
        <p:nvGrpSpPr>
          <p:cNvPr id="8" name="Group 7">
            <a:extLst>
              <a:ext uri="{FF2B5EF4-FFF2-40B4-BE49-F238E27FC236}">
                <a16:creationId xmlns:a16="http://schemas.microsoft.com/office/drawing/2014/main" id="{0F16F39E-8C95-41D1-A27E-E5593ED85D0D}"/>
              </a:ext>
            </a:extLst>
          </p:cNvPr>
          <p:cNvGrpSpPr/>
          <p:nvPr/>
        </p:nvGrpSpPr>
        <p:grpSpPr>
          <a:xfrm>
            <a:off x="-1" y="5736344"/>
            <a:ext cx="12188826" cy="1121655"/>
            <a:chOff x="-1" y="5736344"/>
            <a:chExt cx="9144001" cy="1121655"/>
          </a:xfrm>
        </p:grpSpPr>
        <p:pic>
          <p:nvPicPr>
            <p:cNvPr id="9" name="Picture 2" descr="C:\Users\usetyp\Desktop\A4 Landscape_Medows template.png">
              <a:extLst>
                <a:ext uri="{FF2B5EF4-FFF2-40B4-BE49-F238E27FC236}">
                  <a16:creationId xmlns:a16="http://schemas.microsoft.com/office/drawing/2014/main" id="{DEDA9B5F-B9D2-490B-9F72-7FF06311033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setyp\Desktop\A4 Landscape_Medows template.png">
              <a:extLst>
                <a:ext uri="{FF2B5EF4-FFF2-40B4-BE49-F238E27FC236}">
                  <a16:creationId xmlns:a16="http://schemas.microsoft.com/office/drawing/2014/main" id="{35313AE0-50DA-4D61-860A-B97507CD98D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usetyp\Desktop\A4 Landscape_Medows template.png">
              <a:extLst>
                <a:ext uri="{FF2B5EF4-FFF2-40B4-BE49-F238E27FC236}">
                  <a16:creationId xmlns:a16="http://schemas.microsoft.com/office/drawing/2014/main" id="{7071A5C5-3958-42FD-80F5-715D9EA6046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1" name="Title 1"/>
          <p:cNvSpPr>
            <a:spLocks noGrp="1"/>
          </p:cNvSpPr>
          <p:nvPr>
            <p:ph type="ctrTitle"/>
          </p:nvPr>
        </p:nvSpPr>
        <p:spPr>
          <a:xfrm>
            <a:off x="-2342843" y="369725"/>
            <a:ext cx="10656887" cy="1617064"/>
          </a:xfrm>
        </p:spPr>
        <p:txBody>
          <a:bodyPr rtlCol="0">
            <a:normAutofit/>
          </a:bodyPr>
          <a:lstStyle/>
          <a:p>
            <a:pPr lvl="0"/>
            <a:r>
              <a:rPr lang="en-GB" sz="7000" b="1" dirty="0">
                <a:solidFill>
                  <a:srgbClr val="579933"/>
                </a:solidFill>
                <a:latin typeface="Futura Md BT"/>
                <a:cs typeface="Futura Md BT"/>
              </a:rPr>
              <a:t>Thank you</a:t>
            </a:r>
            <a:endParaRPr lang="en-GB" sz="7000" dirty="0">
              <a:latin typeface="Futura Md BT" panose="020B0802020204020204" pitchFamily="34" charset="0"/>
              <a:ea typeface="+mj-ea"/>
              <a:cs typeface="+mj-cs"/>
            </a:endParaRPr>
          </a:p>
        </p:txBody>
      </p:sp>
      <p:pic>
        <p:nvPicPr>
          <p:cNvPr id="12" name="Google Shape;501;p1"/>
          <p:cNvPicPr preferRelativeResize="0"/>
          <p:nvPr/>
        </p:nvPicPr>
        <p:blipFill rotWithShape="1">
          <a:blip r:embed="rId3">
            <a:alphaModFix/>
          </a:blip>
          <a:srcRect/>
          <a:stretch/>
        </p:blipFill>
        <p:spPr>
          <a:xfrm>
            <a:off x="2734049" y="3475607"/>
            <a:ext cx="2041525" cy="1336675"/>
          </a:xfrm>
          <a:prstGeom prst="rect">
            <a:avLst/>
          </a:prstGeom>
          <a:noFill/>
          <a:ln>
            <a:noFill/>
          </a:ln>
        </p:spPr>
      </p:pic>
      <p:pic>
        <p:nvPicPr>
          <p:cNvPr id="13" name="Google Shape;502;p1" descr="A close up of a sign&#10;&#10;Description automatically generated"/>
          <p:cNvPicPr preferRelativeResize="0"/>
          <p:nvPr/>
        </p:nvPicPr>
        <p:blipFill rotWithShape="1">
          <a:blip r:embed="rId4">
            <a:alphaModFix/>
          </a:blip>
          <a:srcRect/>
          <a:stretch/>
        </p:blipFill>
        <p:spPr>
          <a:xfrm>
            <a:off x="867616" y="3402582"/>
            <a:ext cx="1295400" cy="1403350"/>
          </a:xfrm>
          <a:prstGeom prst="rect">
            <a:avLst/>
          </a:prstGeom>
          <a:noFill/>
          <a:ln>
            <a:noFill/>
          </a:ln>
        </p:spPr>
      </p:pic>
      <p:pic>
        <p:nvPicPr>
          <p:cNvPr id="15" name="Picture 2" descr="C:\Users\usetyp\Desktop\A4 Landscape_Medows template.png">
            <a:extLst>
              <a:ext uri="{FF2B5EF4-FFF2-40B4-BE49-F238E27FC236}">
                <a16:creationId xmlns:a16="http://schemas.microsoft.com/office/drawing/2014/main" id="{D9125BFF-279B-45CD-B1FF-9981619C85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69" r="41158" b="39255"/>
          <a:stretch/>
        </p:blipFill>
        <p:spPr bwMode="auto">
          <a:xfrm>
            <a:off x="-1" y="4782818"/>
            <a:ext cx="12188825" cy="20751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B7AB27-22EA-9CA6-1E2B-68507BD45C27}"/>
              </a:ext>
            </a:extLst>
          </p:cNvPr>
          <p:cNvPicPr>
            <a:picLocks noChangeAspect="1"/>
          </p:cNvPicPr>
          <p:nvPr/>
        </p:nvPicPr>
        <p:blipFill>
          <a:blip r:embed="rId6"/>
          <a:stretch>
            <a:fillRect/>
          </a:stretch>
        </p:blipFill>
        <p:spPr>
          <a:xfrm>
            <a:off x="5346607" y="3835769"/>
            <a:ext cx="1814158" cy="616350"/>
          </a:xfrm>
          <a:prstGeom prst="rect">
            <a:avLst/>
          </a:prstGeom>
        </p:spPr>
      </p:pic>
      <p:pic>
        <p:nvPicPr>
          <p:cNvPr id="4" name="Picture 3">
            <a:extLst>
              <a:ext uri="{FF2B5EF4-FFF2-40B4-BE49-F238E27FC236}">
                <a16:creationId xmlns:a16="http://schemas.microsoft.com/office/drawing/2014/main" id="{89C3B902-C4B0-9A14-CB88-700A06986E3C}"/>
              </a:ext>
            </a:extLst>
          </p:cNvPr>
          <p:cNvPicPr>
            <a:picLocks noChangeAspect="1"/>
          </p:cNvPicPr>
          <p:nvPr/>
        </p:nvPicPr>
        <p:blipFill>
          <a:blip r:embed="rId7"/>
          <a:stretch>
            <a:fillRect/>
          </a:stretch>
        </p:blipFill>
        <p:spPr>
          <a:xfrm>
            <a:off x="7937304" y="819781"/>
            <a:ext cx="2930473" cy="8869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9" name="Picture 8" descr="Screenshot 2021-05-27 at 3.01.22 PM.png"/>
          <p:cNvPicPr>
            <a:picLocks noChangeAspect="1"/>
          </p:cNvPicPr>
          <p:nvPr/>
        </p:nvPicPr>
        <p:blipFill rotWithShape="1">
          <a:blip r:embed="rId3">
            <a:extLst>
              <a:ext uri="{28A0092B-C50C-407E-A947-70E740481C1C}">
                <a14:useLocalDpi xmlns:a14="http://schemas.microsoft.com/office/drawing/2010/main" val="0"/>
              </a:ext>
            </a:extLst>
          </a:blip>
          <a:srcRect t="5391" b="4834"/>
          <a:stretch/>
        </p:blipFill>
        <p:spPr>
          <a:xfrm>
            <a:off x="-33810" y="0"/>
            <a:ext cx="12222635" cy="6858000"/>
          </a:xfrm>
          <a:prstGeom prst="rect">
            <a:avLst/>
          </a:prstGeom>
        </p:spPr>
      </p:pic>
      <p:sp>
        <p:nvSpPr>
          <p:cNvPr id="8" name="Title 1"/>
          <p:cNvSpPr txBox="1">
            <a:spLocks/>
          </p:cNvSpPr>
          <p:nvPr/>
        </p:nvSpPr>
        <p:spPr>
          <a:xfrm>
            <a:off x="1933737" y="-135267"/>
            <a:ext cx="8183562" cy="1470025"/>
          </a:xfrm>
          <a:prstGeom prst="rect">
            <a:avLst/>
          </a:prstGeom>
          <a:noFill/>
          <a:ln>
            <a:noFill/>
          </a:ln>
        </p:spPr>
        <p:txBody>
          <a:bodyPr spcFirstLastPara="1" wrap="square" lIns="91425" tIns="45700" rIns="91425" bIns="4570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sz="4000" dirty="0">
                <a:solidFill>
                  <a:schemeClr val="tx1"/>
                </a:solidFill>
                <a:latin typeface="Futura Md BT" panose="020B0802020204020204" pitchFamily="34" charset="0"/>
                <a:ea typeface="+mj-ea"/>
                <a:cs typeface="+mj-cs"/>
              </a:rPr>
              <a:t>Singapore, our City in Nature</a:t>
            </a:r>
            <a:endParaRPr lang="en-GB" sz="2400" i="1" dirty="0">
              <a:solidFill>
                <a:schemeClr val="tx1"/>
              </a:solidFill>
              <a:latin typeface="Futura Lt BT" panose="020B0402020204020303" pitchFamily="34" charset="0"/>
              <a:ea typeface="+mj-ea"/>
              <a:cs typeface="+mj-cs"/>
            </a:endParaRPr>
          </a:p>
        </p:txBody>
      </p:sp>
      <p:sp>
        <p:nvSpPr>
          <p:cNvPr id="5" name="TextBox 4">
            <a:extLst>
              <a:ext uri="{FF2B5EF4-FFF2-40B4-BE49-F238E27FC236}">
                <a16:creationId xmlns:a16="http://schemas.microsoft.com/office/drawing/2014/main" id="{37C7CF27-CDB2-44A1-B397-C334D80D7890}"/>
              </a:ext>
            </a:extLst>
          </p:cNvPr>
          <p:cNvSpPr txBox="1"/>
          <p:nvPr/>
        </p:nvSpPr>
        <p:spPr>
          <a:xfrm>
            <a:off x="432486" y="5745892"/>
            <a:ext cx="6128222" cy="830997"/>
          </a:xfrm>
          <a:prstGeom prst="rect">
            <a:avLst/>
          </a:prstGeom>
          <a:noFill/>
        </p:spPr>
        <p:txBody>
          <a:bodyPr wrap="square" rtlCol="0">
            <a:spAutoFit/>
          </a:bodyPr>
          <a:lstStyle/>
          <a:p>
            <a:r>
              <a:rPr lang="en-SG" sz="2400" b="1" dirty="0">
                <a:solidFill>
                  <a:schemeClr val="bg1"/>
                </a:solidFill>
                <a:latin typeface="Futura Lt BT" panose="020B0402020204020303" pitchFamily="34" charset="0"/>
                <a:ea typeface="Calibri"/>
                <a:cs typeface="Calibri"/>
                <a:sym typeface="Calibri"/>
                <a:hlinkClick r:id="rId4">
                  <a:extLst>
                    <a:ext uri="{A12FA001-AC4F-418D-AE19-62706E023703}">
                      <ahyp:hlinkClr xmlns:ahyp="http://schemas.microsoft.com/office/drawing/2018/hyperlinkcolor" val="tx"/>
                    </a:ext>
                  </a:extLst>
                </a:hlinkClick>
              </a:rPr>
              <a:t>https://go.gov.sg/watchcityinnature </a:t>
            </a:r>
            <a:endParaRPr lang="en-SG" sz="2400" b="1" dirty="0">
              <a:solidFill>
                <a:schemeClr val="bg1"/>
              </a:solidFill>
              <a:latin typeface="Futura Lt BT" panose="020B0402020204020303" pitchFamily="34" charset="0"/>
              <a:ea typeface="Calibri"/>
              <a:cs typeface="Calibri"/>
              <a:sym typeface="Calibri"/>
            </a:endParaRPr>
          </a:p>
          <a:p>
            <a:endParaRPr lang="en-SG" sz="2400" b="1" dirty="0">
              <a:solidFill>
                <a:schemeClr val="bg1"/>
              </a:solidFill>
              <a:latin typeface="Futura Lt BT" panose="020B04020202040203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defRPr/>
            </a:pPr>
            <a:r>
              <a:rPr lang="en-GB" dirty="0">
                <a:solidFill>
                  <a:schemeClr val="tx1"/>
                </a:solidFill>
                <a:latin typeface="Futura Md BT" panose="020B0802020204020204" pitchFamily="34" charset="0"/>
              </a:rPr>
              <a:t>Our Greening History</a:t>
            </a:r>
            <a:endParaRPr lang="en-GB" sz="2800" i="1" dirty="0">
              <a:solidFill>
                <a:schemeClr val="tx1"/>
              </a:solidFill>
              <a:latin typeface="Futura Lt BT" panose="020B0402020204020303" pitchFamily="34" charset="0"/>
            </a:endParaRPr>
          </a:p>
        </p:txBody>
      </p:sp>
      <p:sp>
        <p:nvSpPr>
          <p:cNvPr id="6" name="Google Shape;532;p4"/>
          <p:cNvSpPr txBox="1">
            <a:spLocks/>
          </p:cNvSpPr>
          <p:nvPr/>
        </p:nvSpPr>
        <p:spPr>
          <a:xfrm>
            <a:off x="600022" y="1611729"/>
            <a:ext cx="10970100" cy="317462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defRPr/>
            </a:pPr>
            <a:r>
              <a:rPr lang="en-GB" sz="2200" dirty="0">
                <a:solidFill>
                  <a:schemeClr val="tx1"/>
                </a:solidFill>
                <a:latin typeface="Futura Md BT" panose="020B0802020204020204" pitchFamily="34" charset="0"/>
              </a:rPr>
              <a:t>It all began on 16 June 1963 - Mr Lee </a:t>
            </a:r>
            <a:r>
              <a:rPr lang="en-GB" sz="2200" dirty="0" err="1">
                <a:solidFill>
                  <a:schemeClr val="tx1"/>
                </a:solidFill>
                <a:latin typeface="Futura Md BT" panose="020B0802020204020204" pitchFamily="34" charset="0"/>
              </a:rPr>
              <a:t>Kuan</a:t>
            </a:r>
            <a:r>
              <a:rPr lang="en-GB" sz="2200" dirty="0">
                <a:solidFill>
                  <a:schemeClr val="tx1"/>
                </a:solidFill>
                <a:latin typeface="Futura Md BT" panose="020B0802020204020204" pitchFamily="34" charset="0"/>
              </a:rPr>
              <a:t> Yew planted a tree in </a:t>
            </a:r>
            <a:r>
              <a:rPr lang="en-GB" sz="2200" dirty="0" err="1">
                <a:solidFill>
                  <a:schemeClr val="tx1"/>
                </a:solidFill>
                <a:latin typeface="Futura Md BT" panose="020B0802020204020204" pitchFamily="34" charset="0"/>
              </a:rPr>
              <a:t>Farrer</a:t>
            </a:r>
            <a:r>
              <a:rPr lang="en-GB" sz="2200" dirty="0">
                <a:solidFill>
                  <a:schemeClr val="tx1"/>
                </a:solidFill>
                <a:latin typeface="Futura Md BT" panose="020B0802020204020204" pitchFamily="34" charset="0"/>
              </a:rPr>
              <a:t> Circus, signifying the start of the tree planting campaign.</a:t>
            </a:r>
          </a:p>
          <a:p>
            <a:pPr algn="l">
              <a:defRPr/>
            </a:pPr>
            <a:endParaRPr lang="en-GB" sz="2200" dirty="0">
              <a:solidFill>
                <a:schemeClr val="tx1"/>
              </a:solidFill>
              <a:latin typeface="Futura Md BT" panose="020B0802020204020204" pitchFamily="34" charset="0"/>
            </a:endParaRPr>
          </a:p>
          <a:p>
            <a:pPr algn="l">
              <a:defRPr/>
            </a:pPr>
            <a:r>
              <a:rPr lang="en-GB" sz="2200" dirty="0">
                <a:solidFill>
                  <a:schemeClr val="tx1"/>
                </a:solidFill>
                <a:latin typeface="Futura Md BT" panose="020B0802020204020204" pitchFamily="34" charset="0"/>
              </a:rPr>
              <a:t>Fast-growing, shady trees were planted, flyovers and overhead bridges were covered with creeper plants, and green parks dotted the island.</a:t>
            </a:r>
          </a:p>
          <a:p>
            <a:pPr algn="l">
              <a:defRPr/>
            </a:pPr>
            <a:endParaRPr lang="en-GB" sz="2200" dirty="0">
              <a:solidFill>
                <a:schemeClr val="tx1"/>
              </a:solidFill>
              <a:latin typeface="Futura Md BT" panose="020B0802020204020204" pitchFamily="34" charset="0"/>
            </a:endParaRPr>
          </a:p>
          <a:p>
            <a:pPr algn="l">
              <a:defRPr/>
            </a:pPr>
            <a:r>
              <a:rPr lang="en-GB" sz="2200" dirty="0" err="1">
                <a:solidFill>
                  <a:schemeClr val="tx1"/>
                </a:solidFill>
                <a:latin typeface="Futura Md BT" panose="020B0802020204020204" pitchFamily="34" charset="0"/>
              </a:rPr>
              <a:t>NParks</a:t>
            </a:r>
            <a:r>
              <a:rPr lang="en-GB" sz="2200" dirty="0">
                <a:solidFill>
                  <a:schemeClr val="tx1"/>
                </a:solidFill>
                <a:latin typeface="Futura Md BT" panose="020B0802020204020204" pitchFamily="34" charset="0"/>
              </a:rPr>
              <a:t> commemorated 50 years of Greening Singapore in 2013.</a:t>
            </a:r>
          </a:p>
          <a:p>
            <a:pPr algn="l">
              <a:defRPr/>
            </a:pPr>
            <a:endParaRPr lang="en-GB" sz="2200" dirty="0">
              <a:solidFill>
                <a:schemeClr val="tx1"/>
              </a:solidFill>
              <a:latin typeface="Futura Md BT" panose="020B0802020204020204" pitchFamily="34" charset="0"/>
            </a:endParaRPr>
          </a:p>
        </p:txBody>
      </p:sp>
      <p:grpSp>
        <p:nvGrpSpPr>
          <p:cNvPr id="5" name="Group 4">
            <a:extLst>
              <a:ext uri="{FF2B5EF4-FFF2-40B4-BE49-F238E27FC236}">
                <a16:creationId xmlns:a16="http://schemas.microsoft.com/office/drawing/2014/main" id="{CD8503C8-52E0-469E-89EC-042D97369C9D}"/>
              </a:ext>
            </a:extLst>
          </p:cNvPr>
          <p:cNvGrpSpPr/>
          <p:nvPr/>
        </p:nvGrpSpPr>
        <p:grpSpPr>
          <a:xfrm>
            <a:off x="-1" y="5736344"/>
            <a:ext cx="12188826" cy="1121655"/>
            <a:chOff x="-1" y="5736344"/>
            <a:chExt cx="9144001" cy="1121655"/>
          </a:xfrm>
        </p:grpSpPr>
        <p:pic>
          <p:nvPicPr>
            <p:cNvPr id="7" name="Picture 2" descr="C:\Users\usetyp\Desktop\A4 Landscape_Medows template.png">
              <a:extLst>
                <a:ext uri="{FF2B5EF4-FFF2-40B4-BE49-F238E27FC236}">
                  <a16:creationId xmlns:a16="http://schemas.microsoft.com/office/drawing/2014/main" id="{CD4F332D-1E59-4D4F-9BCB-BF7CB3A586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setyp\Desktop\A4 Landscape_Medows template.png">
              <a:extLst>
                <a:ext uri="{FF2B5EF4-FFF2-40B4-BE49-F238E27FC236}">
                  <a16:creationId xmlns:a16="http://schemas.microsoft.com/office/drawing/2014/main" id="{9A14EBBB-7025-4BE2-B969-72A829DEB5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usetyp\Desktop\A4 Landscape_Medows template.png">
              <a:extLst>
                <a:ext uri="{FF2B5EF4-FFF2-40B4-BE49-F238E27FC236}">
                  <a16:creationId xmlns:a16="http://schemas.microsoft.com/office/drawing/2014/main" id="{5A8E421E-C855-4781-BB46-ECC8E17AF4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7" name="Google Shape;532;p4"/>
          <p:cNvSpPr txBox="1">
            <a:spLocks/>
          </p:cNvSpPr>
          <p:nvPr/>
        </p:nvSpPr>
        <p:spPr>
          <a:xfrm>
            <a:off x="634619" y="1500765"/>
            <a:ext cx="10970100" cy="449060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342900" indent="-342900" algn="l">
              <a:buFont typeface="Arial"/>
              <a:buChar char="•"/>
              <a:defRPr/>
            </a:pPr>
            <a:r>
              <a:rPr lang="en-GB" sz="2000" dirty="0">
                <a:solidFill>
                  <a:schemeClr val="tx1"/>
                </a:solidFill>
                <a:latin typeface="Futura Md BT" panose="020B0802020204020204" pitchFamily="34" charset="0"/>
              </a:rPr>
              <a:t>We have come a long way since we embarked on our greening journey more than 50 years ago</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We have since evolved into a </a:t>
            </a:r>
            <a:r>
              <a:rPr lang="en-GB" sz="2000" dirty="0" err="1">
                <a:solidFill>
                  <a:schemeClr val="tx1"/>
                </a:solidFill>
                <a:latin typeface="Futura Md BT" panose="020B0802020204020204" pitchFamily="34" charset="0"/>
              </a:rPr>
              <a:t>biophilic</a:t>
            </a:r>
            <a:r>
              <a:rPr lang="en-GB" sz="2000" dirty="0">
                <a:solidFill>
                  <a:schemeClr val="tx1"/>
                </a:solidFill>
                <a:latin typeface="Futura Md BT" panose="020B0802020204020204" pitchFamily="34" charset="0"/>
              </a:rPr>
              <a:t> City in a Garden where greenery pervades our urban landscape. </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Moving forward, with our new City in Nature vision, we aim to restore nature back into the city to make it more </a:t>
            </a:r>
            <a:r>
              <a:rPr lang="en-GB" sz="2000" dirty="0" err="1">
                <a:solidFill>
                  <a:schemeClr val="tx1"/>
                </a:solidFill>
                <a:latin typeface="Futura Md BT" panose="020B0802020204020204" pitchFamily="34" charset="0"/>
              </a:rPr>
              <a:t>livable</a:t>
            </a:r>
            <a:r>
              <a:rPr lang="en-GB" sz="2000" dirty="0">
                <a:solidFill>
                  <a:schemeClr val="tx1"/>
                </a:solidFill>
                <a:latin typeface="Futura Md BT" panose="020B0802020204020204" pitchFamily="34" charset="0"/>
              </a:rPr>
              <a:t> and sustainable, while remaining resilient to challenges that urbanization and climate change will bring. </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Everyone has a part to play in transforming Singapore into a City in Nature. This includes people like yourself: educators and students!</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endParaRPr lang="en-GB" sz="2000" dirty="0">
              <a:solidFill>
                <a:schemeClr val="tx1"/>
              </a:solidFill>
              <a:latin typeface="Futura Md BT" panose="020B0802020204020204" pitchFamily="34" charset="0"/>
            </a:endParaRPr>
          </a:p>
        </p:txBody>
      </p:sp>
      <p:sp>
        <p:nvSpPr>
          <p:cNvPr id="6" name="Title 1"/>
          <p:cNvSpPr txBox="1">
            <a:spLocks/>
          </p:cNvSpPr>
          <p:nvPr/>
        </p:nvSpPr>
        <p:spPr>
          <a:xfrm>
            <a:off x="1933737" y="41558"/>
            <a:ext cx="8183562" cy="1470025"/>
          </a:xfrm>
          <a:prstGeom prst="rect">
            <a:avLst/>
          </a:prstGeom>
          <a:noFill/>
          <a:ln>
            <a:noFill/>
          </a:ln>
        </p:spPr>
        <p:txBody>
          <a:bodyPr spcFirstLastPara="1" wrap="square" lIns="91425" tIns="45700" rIns="91425" bIns="45700" rtlCol="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sz="4000" dirty="0">
                <a:solidFill>
                  <a:schemeClr val="tx1"/>
                </a:solidFill>
                <a:latin typeface="Futura Md BT" panose="020B0802020204020204" pitchFamily="34" charset="0"/>
                <a:ea typeface="+mj-ea"/>
                <a:cs typeface="+mj-cs"/>
              </a:rPr>
              <a:t>City in Nature – </a:t>
            </a:r>
            <a:br>
              <a:rPr lang="en-GB" sz="4000" dirty="0">
                <a:solidFill>
                  <a:schemeClr val="tx1"/>
                </a:solidFill>
                <a:latin typeface="Futura Md BT" panose="020B0802020204020204" pitchFamily="34" charset="0"/>
                <a:ea typeface="+mj-ea"/>
                <a:cs typeface="+mj-cs"/>
              </a:rPr>
            </a:br>
            <a:r>
              <a:rPr lang="en-GB" sz="4000" dirty="0">
                <a:solidFill>
                  <a:schemeClr val="tx1"/>
                </a:solidFill>
                <a:latin typeface="Futura Md BT" panose="020B0802020204020204" pitchFamily="34" charset="0"/>
                <a:ea typeface="+mj-ea"/>
                <a:cs typeface="+mj-cs"/>
              </a:rPr>
              <a:t>Importance of the Community</a:t>
            </a:r>
            <a:endParaRPr lang="en-GB" sz="2400" i="1" dirty="0">
              <a:solidFill>
                <a:schemeClr val="tx1"/>
              </a:solidFill>
              <a:latin typeface="Futura Lt BT" panose="020B0402020204020303" pitchFamily="34" charset="0"/>
              <a:ea typeface="+mj-ea"/>
              <a:cs typeface="+mj-cs"/>
            </a:endParaRPr>
          </a:p>
        </p:txBody>
      </p:sp>
      <p:grpSp>
        <p:nvGrpSpPr>
          <p:cNvPr id="8" name="Group 7">
            <a:extLst>
              <a:ext uri="{FF2B5EF4-FFF2-40B4-BE49-F238E27FC236}">
                <a16:creationId xmlns:a16="http://schemas.microsoft.com/office/drawing/2014/main" id="{95E8A3F4-2DAD-4B02-8B60-70955549106E}"/>
              </a:ext>
            </a:extLst>
          </p:cNvPr>
          <p:cNvGrpSpPr/>
          <p:nvPr/>
        </p:nvGrpSpPr>
        <p:grpSpPr>
          <a:xfrm>
            <a:off x="-1" y="5736344"/>
            <a:ext cx="12188826" cy="1121655"/>
            <a:chOff x="-1" y="5736344"/>
            <a:chExt cx="9144001" cy="1121655"/>
          </a:xfrm>
        </p:grpSpPr>
        <p:pic>
          <p:nvPicPr>
            <p:cNvPr id="9" name="Picture 2" descr="C:\Users\usetyp\Desktop\A4 Landscape_Medows template.png">
              <a:extLst>
                <a:ext uri="{FF2B5EF4-FFF2-40B4-BE49-F238E27FC236}">
                  <a16:creationId xmlns:a16="http://schemas.microsoft.com/office/drawing/2014/main" id="{866472B7-C27C-46E3-AF10-B08651D606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setyp\Desktop\A4 Landscape_Medows template.png">
              <a:extLst>
                <a:ext uri="{FF2B5EF4-FFF2-40B4-BE49-F238E27FC236}">
                  <a16:creationId xmlns:a16="http://schemas.microsoft.com/office/drawing/2014/main" id="{65D6D36C-FE77-4D61-A4D2-CF53A59223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usetyp\Desktop\A4 Landscape_Medows template.png">
              <a:extLst>
                <a:ext uri="{FF2B5EF4-FFF2-40B4-BE49-F238E27FC236}">
                  <a16:creationId xmlns:a16="http://schemas.microsoft.com/office/drawing/2014/main" id="{06C16FFA-C3FA-4DE0-8D96-293A3614F1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11"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What is Every Child A Seed?</a:t>
            </a:r>
            <a:endParaRPr lang="en-GB" sz="2800" i="1" dirty="0">
              <a:solidFill>
                <a:schemeClr val="tx1"/>
              </a:solidFill>
              <a:latin typeface="Futura Lt BT" panose="020B0402020204020303" pitchFamily="34" charset="0"/>
            </a:endParaRPr>
          </a:p>
        </p:txBody>
      </p:sp>
      <p:sp>
        <p:nvSpPr>
          <p:cNvPr id="10" name="Google Shape;532;p4"/>
          <p:cNvSpPr txBox="1">
            <a:spLocks/>
          </p:cNvSpPr>
          <p:nvPr/>
        </p:nvSpPr>
        <p:spPr>
          <a:xfrm>
            <a:off x="634619" y="1581140"/>
            <a:ext cx="10970100" cy="395486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342900" indent="-342900" algn="l">
              <a:buFont typeface="Arial"/>
              <a:buChar char="•"/>
              <a:defRPr/>
            </a:pPr>
            <a:r>
              <a:rPr lang="en-GB" sz="2000" dirty="0">
                <a:solidFill>
                  <a:schemeClr val="tx1"/>
                </a:solidFill>
                <a:latin typeface="Futura Md BT" panose="020B0802020204020204" pitchFamily="34" charset="0"/>
              </a:rPr>
              <a:t>Programme started in 2013 to enable students nationwide to commemorate  50 Years of Greening Singapore.</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Aims to convey to students that every Singaporean plays a part in shaping our City in Nature.</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Provides students with an opportunity to go through and appreciate the challenges of the planting process and experience the joy of seeing their plants grow.</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Akin to the process of building our City in Nature– need dedication, commitment and involvement from the community.</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endParaRPr lang="en-GB" sz="2000" dirty="0">
              <a:solidFill>
                <a:schemeClr val="tx1"/>
              </a:solidFill>
              <a:latin typeface="Futura Md BT" panose="020B0802020204020204" pitchFamily="34" charset="0"/>
            </a:endParaRPr>
          </a:p>
        </p:txBody>
      </p:sp>
      <p:grpSp>
        <p:nvGrpSpPr>
          <p:cNvPr id="9" name="Group 8">
            <a:extLst>
              <a:ext uri="{FF2B5EF4-FFF2-40B4-BE49-F238E27FC236}">
                <a16:creationId xmlns:a16="http://schemas.microsoft.com/office/drawing/2014/main" id="{25336488-D1F7-4FEC-B392-CAD962B9D784}"/>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FB7995F6-0A1B-4587-BA47-B19FF84D98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C8D60A33-3FA1-47AD-B52F-1B667FEE8A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E45A501C-0DB9-41BE-B001-6B3FA84486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11"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What the programme entails</a:t>
            </a:r>
            <a:endParaRPr lang="en-GB" sz="2800" i="1" dirty="0">
              <a:solidFill>
                <a:schemeClr val="tx1"/>
              </a:solidFill>
              <a:latin typeface="Futura Lt BT" panose="020B0402020204020303" pitchFamily="34" charset="0"/>
            </a:endParaRPr>
          </a:p>
        </p:txBody>
      </p:sp>
      <p:sp>
        <p:nvSpPr>
          <p:cNvPr id="9" name="Google Shape;532;p4"/>
          <p:cNvSpPr txBox="1">
            <a:spLocks/>
          </p:cNvSpPr>
          <p:nvPr/>
        </p:nvSpPr>
        <p:spPr>
          <a:xfrm>
            <a:off x="634619" y="1581140"/>
            <a:ext cx="10970100" cy="371675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342900" indent="-342900" algn="l">
              <a:buFont typeface="Arial"/>
              <a:buChar char="•"/>
              <a:defRPr/>
            </a:pPr>
            <a:r>
              <a:rPr lang="en-GB" sz="2000" dirty="0">
                <a:solidFill>
                  <a:schemeClr val="tx1"/>
                </a:solidFill>
                <a:latin typeface="Futura Md BT" panose="020B0802020204020204" pitchFamily="34" charset="0"/>
              </a:rPr>
              <a:t>Every Primary 3 student will receive a plant starter kit. </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Teachers are encouraged to carry out the suggested lessons found in the Teachers’ Resource Kit.</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Teachers will teach students how to plant the seeds and record and track the growth of their plants in their plant journal.</a:t>
            </a:r>
          </a:p>
          <a:p>
            <a:pPr marL="342900" indent="-342900" algn="l">
              <a:buFont typeface="Arial"/>
              <a:buChar char="•"/>
              <a:defRPr/>
            </a:pPr>
            <a:endParaRPr lang="en-GB" sz="2000" dirty="0">
              <a:solidFill>
                <a:schemeClr val="tx1"/>
              </a:solidFill>
              <a:latin typeface="Futura Md BT" panose="020B0802020204020204" pitchFamily="34" charset="0"/>
            </a:endParaRPr>
          </a:p>
          <a:p>
            <a:pPr marL="342900" indent="-342900" algn="l">
              <a:buFont typeface="Arial"/>
              <a:buChar char="•"/>
              <a:defRPr/>
            </a:pPr>
            <a:r>
              <a:rPr lang="en-GB" sz="2000" dirty="0">
                <a:solidFill>
                  <a:schemeClr val="tx1"/>
                </a:solidFill>
                <a:latin typeface="Futura Md BT" panose="020B0802020204020204" pitchFamily="34" charset="0"/>
              </a:rPr>
              <a:t>Pupils are encouraged to send photographs of their full-grown plants and their reflection to the National Parks Board via email to </a:t>
            </a:r>
            <a:r>
              <a:rPr lang="en-GB" sz="2000" dirty="0">
                <a:solidFill>
                  <a:schemeClr val="tx1"/>
                </a:solidFill>
                <a:latin typeface="Futura Md BT" panose="020B0802020204020204" pitchFamily="34" charset="0"/>
                <a:hlinkClick r:id="rId3"/>
              </a:rPr>
              <a:t>enna_lam@nparks.gov.sg</a:t>
            </a:r>
            <a:r>
              <a:rPr lang="en-GB" sz="2000" dirty="0">
                <a:solidFill>
                  <a:schemeClr val="tx1"/>
                </a:solidFill>
                <a:latin typeface="Futura Md BT" panose="020B0802020204020204" pitchFamily="34" charset="0"/>
              </a:rPr>
              <a:t> </a:t>
            </a:r>
          </a:p>
          <a:p>
            <a:pPr marL="342900" indent="-342900" algn="l">
              <a:buFont typeface="Arial"/>
              <a:buChar char="•"/>
              <a:defRPr/>
            </a:pPr>
            <a:endParaRPr lang="en-GB" sz="2000" dirty="0">
              <a:solidFill>
                <a:schemeClr val="tx1"/>
              </a:solidFill>
              <a:latin typeface="Futura Md BT" panose="020B0802020204020204" pitchFamily="34" charset="0"/>
            </a:endParaRPr>
          </a:p>
        </p:txBody>
      </p:sp>
      <p:grpSp>
        <p:nvGrpSpPr>
          <p:cNvPr id="10" name="Group 9">
            <a:extLst>
              <a:ext uri="{FF2B5EF4-FFF2-40B4-BE49-F238E27FC236}">
                <a16:creationId xmlns:a16="http://schemas.microsoft.com/office/drawing/2014/main" id="{936EB12E-DB03-4BDE-8F41-247681012276}"/>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EAF37523-1DC8-4415-992A-A116964AF5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C9A725E7-E78D-4721-B3D4-F47CC417E0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E1695FBD-738B-4C37-A337-59166B99BA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12"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What schools will receive</a:t>
            </a:r>
            <a:endParaRPr lang="en-GB" sz="2800" i="1" dirty="0">
              <a:solidFill>
                <a:schemeClr val="tx1"/>
              </a:solidFill>
              <a:latin typeface="Futura Lt BT" panose="020B0402020204020303" pitchFamily="34" charset="0"/>
            </a:endParaRPr>
          </a:p>
        </p:txBody>
      </p:sp>
      <p:grpSp>
        <p:nvGrpSpPr>
          <p:cNvPr id="6" name="Group 5"/>
          <p:cNvGrpSpPr/>
          <p:nvPr/>
        </p:nvGrpSpPr>
        <p:grpSpPr>
          <a:xfrm>
            <a:off x="6481317" y="3971360"/>
            <a:ext cx="4191446" cy="2385059"/>
            <a:chOff x="642860" y="0"/>
            <a:chExt cx="9305207" cy="6616923"/>
          </a:xfrm>
        </p:grpSpPr>
        <p:pic>
          <p:nvPicPr>
            <p:cNvPr id="2" name="Picture 1" descr="Screenshot 2021-05-31 at 4.28.02 PM.png"/>
            <p:cNvPicPr>
              <a:picLocks noChangeAspect="1"/>
            </p:cNvPicPr>
            <p:nvPr/>
          </p:nvPicPr>
          <p:blipFill rotWithShape="1">
            <a:blip r:embed="rId3">
              <a:extLst>
                <a:ext uri="{28A0092B-C50C-407E-A947-70E740481C1C}">
                  <a14:useLocalDpi xmlns:a14="http://schemas.microsoft.com/office/drawing/2010/main" val="0"/>
                </a:ext>
              </a:extLst>
            </a:blip>
            <a:srcRect l="28784" t="1829" r="28777" b="1686"/>
            <a:stretch/>
          </p:blipFill>
          <p:spPr>
            <a:xfrm>
              <a:off x="642860" y="0"/>
              <a:ext cx="4656802" cy="6616923"/>
            </a:xfrm>
            <a:prstGeom prst="rect">
              <a:avLst/>
            </a:prstGeom>
          </p:spPr>
        </p:pic>
        <p:pic>
          <p:nvPicPr>
            <p:cNvPr id="5" name="Picture 4" descr="Screenshot 2021-05-31 at 4.33.59 PM.png"/>
            <p:cNvPicPr>
              <a:picLocks noChangeAspect="1"/>
            </p:cNvPicPr>
            <p:nvPr/>
          </p:nvPicPr>
          <p:blipFill rotWithShape="1">
            <a:blip r:embed="rId4">
              <a:extLst>
                <a:ext uri="{28A0092B-C50C-407E-A947-70E740481C1C}">
                  <a14:useLocalDpi xmlns:a14="http://schemas.microsoft.com/office/drawing/2010/main" val="0"/>
                </a:ext>
              </a:extLst>
            </a:blip>
            <a:srcRect l="28684" t="1899" r="28731" b="1958"/>
            <a:stretch/>
          </p:blipFill>
          <p:spPr>
            <a:xfrm>
              <a:off x="5275243" y="0"/>
              <a:ext cx="4672824" cy="6593449"/>
            </a:xfrm>
            <a:prstGeom prst="rect">
              <a:avLst/>
            </a:prstGeom>
          </p:spPr>
        </p:pic>
      </p:grpSp>
      <p:sp>
        <p:nvSpPr>
          <p:cNvPr id="10" name="Google Shape;532;p4"/>
          <p:cNvSpPr txBox="1">
            <a:spLocks/>
          </p:cNvSpPr>
          <p:nvPr/>
        </p:nvSpPr>
        <p:spPr>
          <a:xfrm>
            <a:off x="609362" y="1292703"/>
            <a:ext cx="10970100" cy="308121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342900" indent="-342900" algn="l">
              <a:lnSpc>
                <a:spcPct val="130000"/>
              </a:lnSpc>
              <a:buFont typeface="Arial"/>
              <a:buChar char="•"/>
              <a:defRPr/>
            </a:pPr>
            <a:r>
              <a:rPr lang="en-GB" sz="2200" dirty="0">
                <a:solidFill>
                  <a:schemeClr val="tx1"/>
                </a:solidFill>
                <a:latin typeface="Futura Md BT" panose="020B0802020204020204" pitchFamily="34" charset="0"/>
              </a:rPr>
              <a:t>Plant Starter Kits for Primary 3 students:</a:t>
            </a:r>
          </a:p>
          <a:p>
            <a:pPr algn="l">
              <a:lnSpc>
                <a:spcPct val="130000"/>
              </a:lnSpc>
              <a:defRPr/>
            </a:pPr>
            <a:r>
              <a:rPr lang="en-GB" sz="2200" dirty="0">
                <a:solidFill>
                  <a:schemeClr val="tx1"/>
                </a:solidFill>
                <a:latin typeface="Futura Md BT" panose="020B0802020204020204" pitchFamily="34" charset="0"/>
              </a:rPr>
              <a:t>	✔A small pot</a:t>
            </a:r>
          </a:p>
          <a:p>
            <a:pPr algn="l">
              <a:lnSpc>
                <a:spcPct val="130000"/>
              </a:lnSpc>
              <a:defRPr/>
            </a:pPr>
            <a:r>
              <a:rPr lang="en-GB" sz="2200" dirty="0">
                <a:solidFill>
                  <a:schemeClr val="tx1"/>
                </a:solidFill>
                <a:latin typeface="Futura Md BT" panose="020B0802020204020204" pitchFamily="34" charset="0"/>
              </a:rPr>
              <a:t>	✔A packet of potting mix</a:t>
            </a:r>
          </a:p>
          <a:p>
            <a:pPr algn="l">
              <a:lnSpc>
                <a:spcPct val="130000"/>
              </a:lnSpc>
              <a:defRPr/>
            </a:pPr>
            <a:r>
              <a:rPr lang="en-GB" sz="2200" dirty="0">
                <a:solidFill>
                  <a:schemeClr val="tx1"/>
                </a:solidFill>
                <a:latin typeface="Futura Md BT" panose="020B0802020204020204" pitchFamily="34" charset="0"/>
              </a:rPr>
              <a:t>	✔A packet of seeds (containing Sunflower, Roselle or Sweet Basil)</a:t>
            </a:r>
          </a:p>
          <a:p>
            <a:pPr algn="l">
              <a:lnSpc>
                <a:spcPct val="130000"/>
              </a:lnSpc>
              <a:defRPr/>
            </a:pPr>
            <a:r>
              <a:rPr lang="en-GB" sz="2200" dirty="0">
                <a:solidFill>
                  <a:schemeClr val="tx1"/>
                </a:solidFill>
                <a:latin typeface="Futura Md BT" panose="020B0802020204020204" pitchFamily="34" charset="0"/>
              </a:rPr>
              <a:t>	✔A copy of My Plant Journal</a:t>
            </a:r>
          </a:p>
          <a:p>
            <a:pPr marL="342900" indent="-342900" algn="l">
              <a:lnSpc>
                <a:spcPct val="130000"/>
              </a:lnSpc>
              <a:buFont typeface="Arial"/>
              <a:buChar char="•"/>
              <a:defRPr/>
            </a:pPr>
            <a:endParaRPr lang="en-GB" sz="2200" dirty="0">
              <a:solidFill>
                <a:schemeClr val="tx1"/>
              </a:solidFill>
              <a:latin typeface="Futura Md BT" panose="020B0802020204020204" pitchFamily="34" charset="0"/>
            </a:endParaRPr>
          </a:p>
        </p:txBody>
      </p:sp>
      <p:pic>
        <p:nvPicPr>
          <p:cNvPr id="8" name="Picture 7">
            <a:extLst>
              <a:ext uri="{FF2B5EF4-FFF2-40B4-BE49-F238E27FC236}">
                <a16:creationId xmlns:a16="http://schemas.microsoft.com/office/drawing/2014/main" id="{D449EE39-9562-40D8-8FE2-E0B8EFE352F3}"/>
              </a:ext>
            </a:extLst>
          </p:cNvPr>
          <p:cNvPicPr>
            <a:picLocks noChangeAspect="1"/>
          </p:cNvPicPr>
          <p:nvPr/>
        </p:nvPicPr>
        <p:blipFill rotWithShape="1">
          <a:blip r:embed="rId5"/>
          <a:srcRect l="8164" t="41250" r="11173" b="6459"/>
          <a:stretch/>
        </p:blipFill>
        <p:spPr>
          <a:xfrm>
            <a:off x="1516062" y="3971360"/>
            <a:ext cx="4905460" cy="23850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10"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dirty="0">
                <a:solidFill>
                  <a:schemeClr val="tx1"/>
                </a:solidFill>
                <a:latin typeface="Futura Md BT" panose="020B0802020204020204" pitchFamily="34" charset="0"/>
              </a:rPr>
              <a:t>Supporting resources</a:t>
            </a:r>
            <a:endParaRPr lang="en-GB" sz="2800" i="1" dirty="0">
              <a:solidFill>
                <a:schemeClr val="tx1"/>
              </a:solidFill>
              <a:latin typeface="Futura Lt BT" panose="020B0402020204020303" pitchFamily="34" charset="0"/>
            </a:endParaRPr>
          </a:p>
        </p:txBody>
      </p:sp>
      <p:sp>
        <p:nvSpPr>
          <p:cNvPr id="9" name="Google Shape;532;p4"/>
          <p:cNvSpPr txBox="1">
            <a:spLocks/>
          </p:cNvSpPr>
          <p:nvPr/>
        </p:nvSpPr>
        <p:spPr>
          <a:xfrm>
            <a:off x="634619" y="1581140"/>
            <a:ext cx="10970100" cy="371675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lnSpc>
                <a:spcPct val="130000"/>
              </a:lnSpc>
              <a:defRPr/>
            </a:pPr>
            <a:r>
              <a:rPr lang="en-GB" sz="2100" dirty="0">
                <a:solidFill>
                  <a:schemeClr val="tx1"/>
                </a:solidFill>
                <a:latin typeface="Futura Md BT" panose="020B0802020204020204" pitchFamily="34" charset="0"/>
              </a:rPr>
              <a:t>Every Child A Seed video available at </a:t>
            </a:r>
            <a:r>
              <a:rPr lang="en-GB" sz="2100" dirty="0">
                <a:solidFill>
                  <a:schemeClr val="tx1"/>
                </a:solidFill>
                <a:latin typeface="Futura Md BT" panose="020B0802020204020204" pitchFamily="34" charset="0"/>
                <a:hlinkClick r:id="rId3"/>
              </a:rPr>
              <a:t>https://www.youtube.com/watch?v=6x0IZfoz9yo</a:t>
            </a:r>
            <a:r>
              <a:rPr lang="en-GB" sz="2100" dirty="0">
                <a:solidFill>
                  <a:schemeClr val="tx1"/>
                </a:solidFill>
                <a:latin typeface="Futura Md BT" panose="020B0802020204020204" pitchFamily="34" charset="0"/>
              </a:rPr>
              <a:t> </a:t>
            </a:r>
          </a:p>
          <a:p>
            <a:pPr marL="342900" indent="-342900" algn="l">
              <a:lnSpc>
                <a:spcPct val="130000"/>
              </a:lnSpc>
              <a:buFont typeface="Arial" panose="020B0604020202020204" pitchFamily="34" charset="0"/>
              <a:buChar char="•"/>
              <a:defRPr/>
            </a:pPr>
            <a:r>
              <a:rPr lang="en-GB" sz="2100" dirty="0">
                <a:solidFill>
                  <a:schemeClr val="tx1"/>
                </a:solidFill>
                <a:latin typeface="Futura Md BT" panose="020B0802020204020204" pitchFamily="34" charset="0"/>
              </a:rPr>
              <a:t>Teacher’s Resource Kit </a:t>
            </a:r>
          </a:p>
          <a:p>
            <a:pPr marL="342900" indent="-342900" algn="l">
              <a:lnSpc>
                <a:spcPct val="130000"/>
              </a:lnSpc>
              <a:buFont typeface="Arial"/>
              <a:buChar char="•"/>
              <a:defRPr/>
            </a:pPr>
            <a:r>
              <a:rPr lang="en-GB" sz="2100" dirty="0">
                <a:solidFill>
                  <a:schemeClr val="tx1"/>
                </a:solidFill>
                <a:latin typeface="Futura Md BT" panose="020B0802020204020204" pitchFamily="34" charset="0"/>
              </a:rPr>
              <a:t>Lesson 1 </a:t>
            </a:r>
            <a:r>
              <a:rPr lang="en-GB" sz="2100" dirty="0" err="1">
                <a:solidFill>
                  <a:schemeClr val="tx1"/>
                </a:solidFill>
                <a:latin typeface="Futura Md BT" panose="020B0802020204020204" pitchFamily="34" charset="0"/>
              </a:rPr>
              <a:t>powerpoint</a:t>
            </a:r>
            <a:r>
              <a:rPr lang="en-GB" sz="2100" dirty="0">
                <a:solidFill>
                  <a:schemeClr val="tx1"/>
                </a:solidFill>
                <a:latin typeface="Futura Md BT" panose="020B0802020204020204" pitchFamily="34" charset="0"/>
              </a:rPr>
              <a:t> slides</a:t>
            </a:r>
          </a:p>
          <a:p>
            <a:pPr marL="342900" indent="-342900" algn="l">
              <a:lnSpc>
                <a:spcPct val="130000"/>
              </a:lnSpc>
              <a:buFont typeface="Arial"/>
              <a:buChar char="•"/>
              <a:defRPr/>
            </a:pPr>
            <a:r>
              <a:rPr lang="en-GB" sz="2100" dirty="0">
                <a:solidFill>
                  <a:schemeClr val="tx1"/>
                </a:solidFill>
                <a:latin typeface="Futura Md BT" panose="020B0802020204020204" pitchFamily="34" charset="0"/>
              </a:rPr>
              <a:t>Lesson 2 </a:t>
            </a:r>
            <a:r>
              <a:rPr lang="en-GB" sz="2100" dirty="0" err="1">
                <a:solidFill>
                  <a:schemeClr val="tx1"/>
                </a:solidFill>
                <a:latin typeface="Futura Md BT" panose="020B0802020204020204" pitchFamily="34" charset="0"/>
              </a:rPr>
              <a:t>powerpoint</a:t>
            </a:r>
            <a:r>
              <a:rPr lang="en-GB" sz="2100" dirty="0">
                <a:solidFill>
                  <a:schemeClr val="tx1"/>
                </a:solidFill>
                <a:latin typeface="Futura Md BT" panose="020B0802020204020204" pitchFamily="34" charset="0"/>
              </a:rPr>
              <a:t> slides</a:t>
            </a:r>
          </a:p>
          <a:p>
            <a:pPr marL="342900" indent="-342900" algn="l">
              <a:lnSpc>
                <a:spcPct val="130000"/>
              </a:lnSpc>
              <a:buFont typeface="Arial"/>
              <a:buChar char="•"/>
              <a:defRPr/>
            </a:pPr>
            <a:r>
              <a:rPr lang="en-GB" sz="2100" dirty="0">
                <a:solidFill>
                  <a:schemeClr val="tx1"/>
                </a:solidFill>
                <a:latin typeface="Futura Md BT" panose="020B0802020204020204" pitchFamily="34" charset="0"/>
              </a:rPr>
              <a:t>Activity Worksheet 1 for Lesson 1</a:t>
            </a:r>
          </a:p>
          <a:p>
            <a:pPr marL="342900" indent="-342900" algn="l">
              <a:lnSpc>
                <a:spcPct val="130000"/>
              </a:lnSpc>
              <a:buFont typeface="Arial"/>
              <a:buChar char="•"/>
              <a:defRPr/>
            </a:pPr>
            <a:r>
              <a:rPr lang="en-GB" sz="2100" dirty="0">
                <a:solidFill>
                  <a:schemeClr val="tx1"/>
                </a:solidFill>
                <a:latin typeface="Futura Md BT" panose="020B0802020204020204" pitchFamily="34" charset="0"/>
              </a:rPr>
              <a:t>Activity Worksheet 2 for Lesson 1</a:t>
            </a:r>
          </a:p>
          <a:p>
            <a:pPr marL="342900" indent="-342900" algn="l">
              <a:lnSpc>
                <a:spcPct val="130000"/>
              </a:lnSpc>
              <a:buFont typeface="Arial"/>
              <a:buChar char="•"/>
              <a:defRPr/>
            </a:pPr>
            <a:endParaRPr lang="en-GB" sz="2100" dirty="0">
              <a:solidFill>
                <a:schemeClr val="tx1"/>
              </a:solidFill>
              <a:latin typeface="Futura Md BT" panose="020B0802020204020204" pitchFamily="34" charset="0"/>
            </a:endParaRPr>
          </a:p>
          <a:p>
            <a:pPr algn="l">
              <a:lnSpc>
                <a:spcPct val="130000"/>
              </a:lnSpc>
              <a:defRPr/>
            </a:pPr>
            <a:r>
              <a:rPr lang="en-GB" sz="2100" dirty="0">
                <a:solidFill>
                  <a:schemeClr val="tx1"/>
                </a:solidFill>
                <a:latin typeface="Futura Md BT" panose="020B0802020204020204" pitchFamily="34" charset="0"/>
              </a:rPr>
              <a:t>Available online at </a:t>
            </a:r>
            <a:r>
              <a:rPr lang="en-GB" sz="2100" dirty="0">
                <a:solidFill>
                  <a:schemeClr val="tx1"/>
                </a:solidFill>
                <a:latin typeface="Futura Md BT" panose="020B0802020204020204" pitchFamily="34" charset="0"/>
                <a:hlinkClick r:id="rId4"/>
              </a:rPr>
              <a:t>https://www.nparks.gov.sg/everychildaseed</a:t>
            </a:r>
            <a:r>
              <a:rPr lang="en-GB" sz="2100" dirty="0">
                <a:solidFill>
                  <a:schemeClr val="tx1"/>
                </a:solidFill>
                <a:latin typeface="Futura Md BT" panose="020B0802020204020204" pitchFamily="34" charset="0"/>
              </a:rPr>
              <a:t> </a:t>
            </a:r>
          </a:p>
        </p:txBody>
      </p:sp>
      <p:grpSp>
        <p:nvGrpSpPr>
          <p:cNvPr id="11" name="Group 10">
            <a:extLst>
              <a:ext uri="{FF2B5EF4-FFF2-40B4-BE49-F238E27FC236}">
                <a16:creationId xmlns:a16="http://schemas.microsoft.com/office/drawing/2014/main" id="{A5BED93D-20C1-4168-BC30-C8E56E952DAE}"/>
              </a:ext>
            </a:extLst>
          </p:cNvPr>
          <p:cNvGrpSpPr/>
          <p:nvPr/>
        </p:nvGrpSpPr>
        <p:grpSpPr>
          <a:xfrm>
            <a:off x="-1" y="5736344"/>
            <a:ext cx="12188826" cy="1121655"/>
            <a:chOff x="-1" y="5736344"/>
            <a:chExt cx="9144001" cy="1121655"/>
          </a:xfrm>
        </p:grpSpPr>
        <p:pic>
          <p:nvPicPr>
            <p:cNvPr id="12" name="Picture 2" descr="C:\Users\usetyp\Desktop\A4 Landscape_Medows template.png">
              <a:extLst>
                <a:ext uri="{FF2B5EF4-FFF2-40B4-BE49-F238E27FC236}">
                  <a16:creationId xmlns:a16="http://schemas.microsoft.com/office/drawing/2014/main" id="{6F628140-D145-4315-B178-097FA25256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557" r="33225" b="39255"/>
            <a:stretch/>
          </p:blipFill>
          <p:spPr bwMode="auto">
            <a:xfrm flipH="1">
              <a:off x="6933211" y="5736344"/>
              <a:ext cx="965196"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typ\Desktop\A4 Landscape_Medows template.png">
              <a:extLst>
                <a:ext uri="{FF2B5EF4-FFF2-40B4-BE49-F238E27FC236}">
                  <a16:creationId xmlns:a16="http://schemas.microsoft.com/office/drawing/2014/main" id="{EB2FDFF2-A7B4-4F82-916A-7194E5134A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71" r="33225" b="39255"/>
            <a:stretch/>
          </p:blipFill>
          <p:spPr bwMode="auto">
            <a:xfrm>
              <a:off x="-1" y="5738575"/>
              <a:ext cx="7415810" cy="11194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usetyp\Desktop\A4 Landscape_Medows template.png">
              <a:extLst>
                <a:ext uri="{FF2B5EF4-FFF2-40B4-BE49-F238E27FC236}">
                  <a16:creationId xmlns:a16="http://schemas.microsoft.com/office/drawing/2014/main" id="{FEC38104-B5A3-45D7-B398-7B31CF940F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544" r="33225" b="39255"/>
            <a:stretch/>
          </p:blipFill>
          <p:spPr bwMode="auto">
            <a:xfrm flipH="1">
              <a:off x="7775848" y="5736344"/>
              <a:ext cx="1368152" cy="11194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8" name="Google Shape;532;p4"/>
          <p:cNvSpPr txBox="1">
            <a:spLocks/>
          </p:cNvSpPr>
          <p:nvPr/>
        </p:nvSpPr>
        <p:spPr>
          <a:xfrm>
            <a:off x="761847" y="298438"/>
            <a:ext cx="10970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defRPr/>
            </a:pPr>
            <a:r>
              <a:rPr lang="en-GB" sz="4000" dirty="0">
                <a:solidFill>
                  <a:schemeClr val="tx1"/>
                </a:solidFill>
                <a:latin typeface="Futura Md BT" panose="020B0802020204020204" pitchFamily="34" charset="0"/>
              </a:rPr>
              <a:t>Supporting resources: </a:t>
            </a:r>
            <a:br>
              <a:rPr lang="en-GB" sz="4000" dirty="0">
                <a:solidFill>
                  <a:schemeClr val="tx1"/>
                </a:solidFill>
                <a:latin typeface="Futura Md BT" panose="020B0802020204020204" pitchFamily="34" charset="0"/>
              </a:rPr>
            </a:br>
            <a:r>
              <a:rPr lang="en-GB" sz="4000" dirty="0">
                <a:solidFill>
                  <a:schemeClr val="tx1"/>
                </a:solidFill>
                <a:latin typeface="Futura Md BT" panose="020B0802020204020204" pitchFamily="34" charset="0"/>
              </a:rPr>
              <a:t>Every Child A </a:t>
            </a:r>
            <a:r>
              <a:rPr lang="en-GB" sz="4000">
                <a:solidFill>
                  <a:schemeClr val="tx1"/>
                </a:solidFill>
                <a:latin typeface="Futura Md BT" panose="020B0802020204020204" pitchFamily="34" charset="0"/>
              </a:rPr>
              <a:t>Seed videos </a:t>
            </a:r>
            <a:endParaRPr lang="en-GB" sz="4000" i="1" dirty="0">
              <a:solidFill>
                <a:schemeClr val="tx1"/>
              </a:solidFill>
              <a:latin typeface="Futura Lt BT" panose="020B0402020204020303" pitchFamily="34" charset="0"/>
            </a:endParaRPr>
          </a:p>
        </p:txBody>
      </p:sp>
      <p:sp>
        <p:nvSpPr>
          <p:cNvPr id="591" name="Google Shape;591;p10"/>
          <p:cNvSpPr txBox="1"/>
          <p:nvPr/>
        </p:nvSpPr>
        <p:spPr>
          <a:xfrm>
            <a:off x="814713" y="1412875"/>
            <a:ext cx="9886500" cy="3816300"/>
          </a:xfrm>
          <a:prstGeom prst="rect">
            <a:avLst/>
          </a:prstGeom>
          <a:noFill/>
          <a:ln>
            <a:noFill/>
          </a:ln>
        </p:spPr>
        <p:txBody>
          <a:bodyPr spcFirstLastPara="1" wrap="square" lIns="91425" tIns="45700" rIns="91425" bIns="45700" anchor="t" anchorCtr="0">
            <a:noAutofit/>
          </a:bodyPr>
          <a:lstStyle/>
          <a:p>
            <a:pPr marL="265113" marR="0" lvl="0" indent="-265113" algn="ctr" rtl="0">
              <a:spcBef>
                <a:spcPts val="0"/>
              </a:spcBef>
              <a:spcAft>
                <a:spcPts val="0"/>
              </a:spcAft>
              <a:buNone/>
            </a:pPr>
            <a:endParaRPr sz="2000">
              <a:solidFill>
                <a:schemeClr val="dk1"/>
              </a:solidFill>
              <a:latin typeface="Calibri"/>
              <a:ea typeface="Calibri"/>
              <a:cs typeface="Calibri"/>
              <a:sym typeface="Calibri"/>
            </a:endParaRPr>
          </a:p>
        </p:txBody>
      </p:sp>
      <p:sp>
        <p:nvSpPr>
          <p:cNvPr id="595" name="Google Shape;595;p10"/>
          <p:cNvSpPr txBox="1"/>
          <p:nvPr/>
        </p:nvSpPr>
        <p:spPr>
          <a:xfrm>
            <a:off x="821272" y="4601169"/>
            <a:ext cx="4895400" cy="452391"/>
          </a:xfrm>
          <a:prstGeom prst="rect">
            <a:avLst/>
          </a:prstGeom>
          <a:noFill/>
          <a:ln>
            <a:noFill/>
          </a:ln>
        </p:spPr>
        <p:txBody>
          <a:bodyPr spcFirstLastPara="1" wrap="square" lIns="91425" tIns="45700" rIns="91425" bIns="45700" anchor="t" anchorCtr="0">
            <a:spAutoFit/>
          </a:bodyPr>
          <a:lstStyle/>
          <a:p>
            <a:pPr>
              <a:lnSpc>
                <a:spcPct val="130000"/>
              </a:lnSpc>
              <a:defRPr/>
            </a:pPr>
            <a:r>
              <a:rPr lang="en-GB" sz="1800" dirty="0">
                <a:solidFill>
                  <a:schemeClr val="tx1"/>
                </a:solidFill>
                <a:latin typeface="Futura Md BT" panose="020B0802020204020204" pitchFamily="34" charset="0"/>
              </a:rPr>
              <a:t>Part 2: Step-by-step Planting Guide</a:t>
            </a:r>
          </a:p>
        </p:txBody>
      </p:sp>
      <p:sp>
        <p:nvSpPr>
          <p:cNvPr id="596" name="Google Shape;596;p10"/>
          <p:cNvSpPr txBox="1"/>
          <p:nvPr/>
        </p:nvSpPr>
        <p:spPr>
          <a:xfrm>
            <a:off x="6962294" y="4595997"/>
            <a:ext cx="3935400" cy="452391"/>
          </a:xfrm>
          <a:prstGeom prst="rect">
            <a:avLst/>
          </a:prstGeom>
          <a:noFill/>
          <a:ln>
            <a:noFill/>
          </a:ln>
        </p:spPr>
        <p:txBody>
          <a:bodyPr spcFirstLastPara="1" wrap="square" lIns="91425" tIns="45700" rIns="91425" bIns="45700" anchor="t" anchorCtr="0">
            <a:spAutoFit/>
          </a:bodyPr>
          <a:lstStyle/>
          <a:p>
            <a:pPr>
              <a:lnSpc>
                <a:spcPct val="130000"/>
              </a:lnSpc>
              <a:defRPr/>
            </a:pPr>
            <a:r>
              <a:rPr lang="en-GB" sz="1800" dirty="0">
                <a:solidFill>
                  <a:schemeClr val="tx1"/>
                </a:solidFill>
                <a:latin typeface="Futura Md BT" panose="020B0802020204020204" pitchFamily="34" charset="0"/>
              </a:rPr>
              <a:t>Part 3: Gardening Tips</a:t>
            </a:r>
          </a:p>
        </p:txBody>
      </p:sp>
      <p:pic>
        <p:nvPicPr>
          <p:cNvPr id="4" name="Picture 3">
            <a:extLst>
              <a:ext uri="{FF2B5EF4-FFF2-40B4-BE49-F238E27FC236}">
                <a16:creationId xmlns:a16="http://schemas.microsoft.com/office/drawing/2014/main" id="{E08B6158-945D-448A-A192-69CF6CB6328B}"/>
              </a:ext>
            </a:extLst>
          </p:cNvPr>
          <p:cNvPicPr>
            <a:picLocks noChangeAspect="1"/>
          </p:cNvPicPr>
          <p:nvPr/>
        </p:nvPicPr>
        <p:blipFill>
          <a:blip r:embed="rId3"/>
          <a:stretch>
            <a:fillRect/>
          </a:stretch>
        </p:blipFill>
        <p:spPr>
          <a:xfrm>
            <a:off x="761847" y="1921052"/>
            <a:ext cx="4720554" cy="2656229"/>
          </a:xfrm>
          <a:prstGeom prst="rect">
            <a:avLst/>
          </a:prstGeom>
        </p:spPr>
      </p:pic>
      <p:pic>
        <p:nvPicPr>
          <p:cNvPr id="5" name="Picture 4">
            <a:extLst>
              <a:ext uri="{FF2B5EF4-FFF2-40B4-BE49-F238E27FC236}">
                <a16:creationId xmlns:a16="http://schemas.microsoft.com/office/drawing/2014/main" id="{D2F509FF-D0A2-493B-B4A1-0E04E4793B63}"/>
              </a:ext>
            </a:extLst>
          </p:cNvPr>
          <p:cNvPicPr>
            <a:picLocks noChangeAspect="1"/>
          </p:cNvPicPr>
          <p:nvPr/>
        </p:nvPicPr>
        <p:blipFill>
          <a:blip r:embed="rId4"/>
          <a:stretch>
            <a:fillRect/>
          </a:stretch>
        </p:blipFill>
        <p:spPr>
          <a:xfrm>
            <a:off x="6173908" y="1921052"/>
            <a:ext cx="4763405" cy="2656229"/>
          </a:xfrm>
          <a:prstGeom prst="rect">
            <a:avLst/>
          </a:prstGeom>
        </p:spPr>
      </p:pic>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8FBD42E3111A448649D924E62A7A4B" ma:contentTypeVersion="1" ma:contentTypeDescription="Create a new document." ma:contentTypeScope="" ma:versionID="9837abb2f6b429511d2bf27f54923636">
  <xsd:schema xmlns:xsd="http://www.w3.org/2001/XMLSchema" xmlns:xs="http://www.w3.org/2001/XMLSchema" xmlns:p="http://schemas.microsoft.com/office/2006/metadata/properties" xmlns:ns2="0ae89d55-616c-4a49-9f8c-bbeb9382e76f" targetNamespace="http://schemas.microsoft.com/office/2006/metadata/properties" ma:root="true" ma:fieldsID="5c5186984b4b8b42207d3777f7a28b69" ns2:_="">
    <xsd:import namespace="0ae89d55-616c-4a49-9f8c-bbeb9382e76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e89d55-616c-4a49-9f8c-bbeb9382e76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ADDFF0-C27E-492E-99C8-5B9A5B340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e89d55-616c-4a49-9f8c-bbeb9382e7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961AA6-FE0A-477E-AEFD-F4F5033649FD}">
  <ds:schemaRefs>
    <ds:schemaRef ds:uri="http://schemas.microsoft.com/sharepoint/v3/contenttype/forms"/>
  </ds:schemaRefs>
</ds:datastoreItem>
</file>

<file path=customXml/itemProps3.xml><?xml version="1.0" encoding="utf-8"?>
<ds:datastoreItem xmlns:ds="http://schemas.openxmlformats.org/officeDocument/2006/customXml" ds:itemID="{29EB6A45-94A1-41BD-A8BD-BFE99CD6D2E1}">
  <ds:schemaRefs>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 ds:uri="http://schemas.microsoft.com/office/infopath/2007/PartnerControls"/>
    <ds:schemaRef ds:uri="0ae89d55-616c-4a49-9f8c-bbeb9382e76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717</TotalTime>
  <Words>1321</Words>
  <Application>Microsoft Office PowerPoint</Application>
  <PresentationFormat>Custom</PresentationFormat>
  <Paragraphs>132</Paragraphs>
  <Slides>17</Slides>
  <Notes>17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17</vt:i4>
      </vt:variant>
    </vt:vector>
  </HeadingPairs>
  <TitlesOfParts>
    <vt:vector size="26" baseType="lpstr">
      <vt:lpstr>Arial</vt:lpstr>
      <vt:lpstr>Calibri</vt:lpstr>
      <vt:lpstr>Futura Lt BT</vt:lpstr>
      <vt:lpstr>Futura Md BT</vt:lpstr>
      <vt:lpstr>2_Office Theme</vt:lpstr>
      <vt:lpstr>5_Office Theme</vt:lpstr>
      <vt:lpstr>7_Office Theme</vt:lpstr>
      <vt:lpstr>6_Office Theme</vt:lpstr>
      <vt:lpstr>9_Office Theme</vt:lpstr>
      <vt:lpstr>Every Child A Seed </vt:lpstr>
      <vt:lpstr>PowerPoint Presentation</vt:lpstr>
      <vt:lpstr>Our Greening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Frequently Asked Questions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usecjx</dc:creator>
  <cp:lastModifiedBy>Enna LAM (NPARKS)</cp:lastModifiedBy>
  <cp:revision>35</cp:revision>
  <dcterms:created xsi:type="dcterms:W3CDTF">2013-01-09T07:50:08Z</dcterms:created>
  <dcterms:modified xsi:type="dcterms:W3CDTF">2023-02-15T08:37:08Z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0x010100AD8FBD42E3111A448649D924E62A7A4B</vt:lpwstr>
  </property>
  <property fmtid="{D5CDD505-2E9C-101B-9397-08002B2CF9AE}" pid="3" name="MSIP_Label_4f288355-fb4c-44cd-b9ca-40cfc2aee5f8_Enabled">
    <vt:lpwstr>true</vt:lpwstr>
  </property>
  <property fmtid="{D5CDD505-2E9C-101B-9397-08002B2CF9AE}" pid="4" name="MSIP_Label_4f288355-fb4c-44cd-b9ca-40cfc2aee5f8_SetDate">
    <vt:lpwstr>2023-02-03T07:27:38Z</vt:lpwstr>
  </property>
  <property fmtid="{D5CDD505-2E9C-101B-9397-08002B2CF9AE}" pid="5" name="MSIP_Label_4f288355-fb4c-44cd-b9ca-40cfc2aee5f8_Method">
    <vt:lpwstr>Standard</vt:lpwstr>
  </property>
  <property fmtid="{D5CDD505-2E9C-101B-9397-08002B2CF9AE}" pid="6" name="MSIP_Label_4f288355-fb4c-44cd-b9ca-40cfc2aee5f8_Name">
    <vt:lpwstr>Non Sensitive_1</vt:lpwstr>
  </property>
  <property fmtid="{D5CDD505-2E9C-101B-9397-08002B2CF9AE}" pid="7" name="MSIP_Label_4f288355-fb4c-44cd-b9ca-40cfc2aee5f8_SiteId">
    <vt:lpwstr>0b11c524-9a1c-4e1b-84cb-6336aefc2243</vt:lpwstr>
  </property>
  <property fmtid="{D5CDD505-2E9C-101B-9397-08002B2CF9AE}" pid="8" name="MSIP_Label_4f288355-fb4c-44cd-b9ca-40cfc2aee5f8_ActionId">
    <vt:lpwstr>4f6d7e3e-8279-4bc2-896a-3aae11b81f09</vt:lpwstr>
  </property>
  <property fmtid="{D5CDD505-2E9C-101B-9397-08002B2CF9AE}" pid="9" name="MSIP_Label_4f288355-fb4c-44cd-b9ca-40cfc2aee5f8_ContentBits">
    <vt:lpwstr>0</vt:lpwstr>
  </property>
</Properties>
</file>